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6" r:id="rId3"/>
  </p:sldMasterIdLst>
  <p:notesMasterIdLst>
    <p:notesMasterId r:id="rId124"/>
  </p:notesMasterIdLst>
  <p:sldIdLst>
    <p:sldId id="275" r:id="rId4"/>
    <p:sldId id="490" r:id="rId5"/>
    <p:sldId id="276"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383" r:id="rId24"/>
    <p:sldId id="384" r:id="rId25"/>
    <p:sldId id="385" r:id="rId26"/>
    <p:sldId id="411" r:id="rId27"/>
    <p:sldId id="412" r:id="rId28"/>
    <p:sldId id="413" r:id="rId29"/>
    <p:sldId id="387" r:id="rId30"/>
    <p:sldId id="389" r:id="rId31"/>
    <p:sldId id="390" r:id="rId32"/>
    <p:sldId id="414" r:id="rId33"/>
    <p:sldId id="391" r:id="rId34"/>
    <p:sldId id="392" r:id="rId35"/>
    <p:sldId id="393" r:id="rId36"/>
    <p:sldId id="394" r:id="rId37"/>
    <p:sldId id="395" r:id="rId38"/>
    <p:sldId id="396" r:id="rId39"/>
    <p:sldId id="415" r:id="rId40"/>
    <p:sldId id="397" r:id="rId41"/>
    <p:sldId id="399" r:id="rId42"/>
    <p:sldId id="400" r:id="rId43"/>
    <p:sldId id="401" r:id="rId44"/>
    <p:sldId id="402" r:id="rId45"/>
    <p:sldId id="403" r:id="rId46"/>
    <p:sldId id="416" r:id="rId47"/>
    <p:sldId id="404" r:id="rId48"/>
    <p:sldId id="405" r:id="rId49"/>
    <p:sldId id="406" r:id="rId50"/>
    <p:sldId id="417" r:id="rId51"/>
    <p:sldId id="408" r:id="rId52"/>
    <p:sldId id="409" r:id="rId53"/>
    <p:sldId id="410" r:id="rId54"/>
    <p:sldId id="468" r:id="rId55"/>
    <p:sldId id="465" r:id="rId56"/>
    <p:sldId id="419" r:id="rId57"/>
    <p:sldId id="469" r:id="rId58"/>
    <p:sldId id="420" r:id="rId59"/>
    <p:sldId id="470" r:id="rId60"/>
    <p:sldId id="472" r:id="rId61"/>
    <p:sldId id="471" r:id="rId62"/>
    <p:sldId id="421" r:id="rId63"/>
    <p:sldId id="473" r:id="rId64"/>
    <p:sldId id="422" r:id="rId65"/>
    <p:sldId id="423" r:id="rId66"/>
    <p:sldId id="424" r:id="rId67"/>
    <p:sldId id="474" r:id="rId68"/>
    <p:sldId id="425" r:id="rId69"/>
    <p:sldId id="426" r:id="rId70"/>
    <p:sldId id="475" r:id="rId71"/>
    <p:sldId id="476" r:id="rId72"/>
    <p:sldId id="428" r:id="rId73"/>
    <p:sldId id="429" r:id="rId74"/>
    <p:sldId id="430" r:id="rId75"/>
    <p:sldId id="431" r:id="rId76"/>
    <p:sldId id="432" r:id="rId77"/>
    <p:sldId id="477" r:id="rId78"/>
    <p:sldId id="433" r:id="rId79"/>
    <p:sldId id="434" r:id="rId80"/>
    <p:sldId id="478" r:id="rId81"/>
    <p:sldId id="466" r:id="rId82"/>
    <p:sldId id="436" r:id="rId83"/>
    <p:sldId id="437" r:id="rId84"/>
    <p:sldId id="479" r:id="rId85"/>
    <p:sldId id="438" r:id="rId86"/>
    <p:sldId id="480" r:id="rId87"/>
    <p:sldId id="439" r:id="rId88"/>
    <p:sldId id="481" r:id="rId89"/>
    <p:sldId id="440" r:id="rId90"/>
    <p:sldId id="482" r:id="rId91"/>
    <p:sldId id="441" r:id="rId92"/>
    <p:sldId id="442" r:id="rId93"/>
    <p:sldId id="443" r:id="rId94"/>
    <p:sldId id="444" r:id="rId95"/>
    <p:sldId id="483" r:id="rId96"/>
    <p:sldId id="445" r:id="rId97"/>
    <p:sldId id="446" r:id="rId98"/>
    <p:sldId id="484" r:id="rId99"/>
    <p:sldId id="447" r:id="rId100"/>
    <p:sldId id="448" r:id="rId101"/>
    <p:sldId id="485" r:id="rId102"/>
    <p:sldId id="449" r:id="rId103"/>
    <p:sldId id="467" r:id="rId104"/>
    <p:sldId id="450" r:id="rId105"/>
    <p:sldId id="486" r:id="rId106"/>
    <p:sldId id="451" r:id="rId107"/>
    <p:sldId id="487" r:id="rId108"/>
    <p:sldId id="488" r:id="rId109"/>
    <p:sldId id="452" r:id="rId110"/>
    <p:sldId id="489" r:id="rId111"/>
    <p:sldId id="453" r:id="rId112"/>
    <p:sldId id="454" r:id="rId113"/>
    <p:sldId id="455" r:id="rId114"/>
    <p:sldId id="456" r:id="rId115"/>
    <p:sldId id="457" r:id="rId116"/>
    <p:sldId id="458" r:id="rId117"/>
    <p:sldId id="459" r:id="rId118"/>
    <p:sldId id="460" r:id="rId119"/>
    <p:sldId id="461" r:id="rId120"/>
    <p:sldId id="462" r:id="rId121"/>
    <p:sldId id="463" r:id="rId122"/>
    <p:sldId id="365" r:id="rId123"/>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ED7"/>
    <a:srgbClr val="CC3300"/>
    <a:srgbClr val="A50021"/>
    <a:srgbClr val="073C8B"/>
    <a:srgbClr val="EBEBBD"/>
    <a:srgbClr val="FF66FF"/>
    <a:srgbClr val="FFFFFF"/>
    <a:srgbClr val="FFFF99"/>
    <a:srgbClr val="9966FF"/>
    <a:srgbClr val="24A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04" autoAdjust="0"/>
    <p:restoredTop sz="94660"/>
  </p:normalViewPr>
  <p:slideViewPr>
    <p:cSldViewPr snapToGrid="0">
      <p:cViewPr varScale="1">
        <p:scale>
          <a:sx n="115" d="100"/>
          <a:sy n="115" d="100"/>
        </p:scale>
        <p:origin x="1776" y="108"/>
      </p:cViewPr>
      <p:guideLst>
        <p:guide orient="horz" pos="2160"/>
        <p:guide pos="29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655F7-5B43-48DE-B90D-FF112E35D0D6}" type="datetimeFigureOut">
              <a:rPr lang="en-IN" smtClean="0"/>
              <a:t>01-03-2022</a:t>
            </a:fld>
            <a:endParaRPr lang="en-IN"/>
          </a:p>
        </p:txBody>
      </p:sp>
      <p:sp>
        <p:nvSpPr>
          <p:cNvPr id="4" name="Slide Image Placeholder 3"/>
          <p:cNvSpPr>
            <a:spLocks noGrp="1" noRot="1" noChangeAspect="1"/>
          </p:cNvSpPr>
          <p:nvPr>
            <p:ph type="sldImg" idx="2"/>
          </p:nvPr>
        </p:nvSpPr>
        <p:spPr>
          <a:xfrm>
            <a:off x="1089025" y="685800"/>
            <a:ext cx="467995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AAF584-D3C0-436B-BF5E-FEAE55BF154B}" type="slidenum">
              <a:rPr lang="en-IN" smtClean="0"/>
              <a:t>‹#›</a:t>
            </a:fld>
            <a:endParaRPr lang="en-IN"/>
          </a:p>
        </p:txBody>
      </p:sp>
    </p:spTree>
    <p:extLst>
      <p:ext uri="{BB962C8B-B14F-4D97-AF65-F5344CB8AC3E}">
        <p14:creationId xmlns:p14="http://schemas.microsoft.com/office/powerpoint/2010/main" val="306061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25285395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8901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97896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9588482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18327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732024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70930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00"/>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100551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938618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290413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1643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885205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3"/>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8"/>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96973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906632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068802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r>
              <a:rPr lang="en-IN" smtClean="0">
                <a:solidFill>
                  <a:srgbClr val="DBF5F9">
                    <a:shade val="90000"/>
                  </a:srgbClr>
                </a:solidFill>
              </a:rPr>
              <a:t>CS 40003: Data Analytics</a:t>
            </a:r>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15318151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r>
              <a:rPr lang="en-IN"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3875685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r>
              <a:rPr lang="en-IN" smtClean="0">
                <a:solidFill>
                  <a:srgbClr val="DBF5F9">
                    <a:shade val="90000"/>
                  </a:srgbClr>
                </a:solidFill>
              </a:rPr>
              <a:t>CS 40003: Data Analytics</a:t>
            </a: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86326212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80313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16"/>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240099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8723601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059464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2152330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1229738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409"/>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8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6819698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74509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09800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5554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5"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17" y="1859805"/>
            <a:ext cx="413790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5"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17" y="2514600"/>
            <a:ext cx="413790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72198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75857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8040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2659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8"/>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73"/>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7632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398"/>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8"/>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8"/>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9" y="202408"/>
            <a:ext cx="9398906"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60617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393"/>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3"/>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3"/>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409"/>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22" name="Footer Placeholder 21"/>
          <p:cNvSpPr>
            <a:spLocks noGrp="1"/>
          </p:cNvSpPr>
          <p:nvPr>
            <p:ph type="ftr" sz="quarter" idx="3"/>
          </p:nvPr>
        </p:nvSpPr>
        <p:spPr>
          <a:xfrm>
            <a:off x="2730434" y="6356409"/>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409"/>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0155606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1.png"/><Relationship Id="rId18" Type="http://schemas.openxmlformats.org/officeDocument/2006/relationships/image" Target="../media/image280.png"/><Relationship Id="rId3" Type="http://schemas.openxmlformats.org/officeDocument/2006/relationships/image" Target="../media/image670.png"/><Relationship Id="rId7" Type="http://schemas.openxmlformats.org/officeDocument/2006/relationships/image" Target="../media/image170.png"/><Relationship Id="rId12" Type="http://schemas.openxmlformats.org/officeDocument/2006/relationships/image" Target="../media/image222.png"/><Relationship Id="rId17" Type="http://schemas.openxmlformats.org/officeDocument/2006/relationships/image" Target="../media/image270.png"/><Relationship Id="rId2" Type="http://schemas.openxmlformats.org/officeDocument/2006/relationships/image" Target="../media/image510.png"/><Relationship Id="rId16" Type="http://schemas.openxmlformats.org/officeDocument/2006/relationships/image" Target="../media/image260.png"/><Relationship Id="rId1" Type="http://schemas.openxmlformats.org/officeDocument/2006/relationships/slideLayout" Target="../slideLayouts/slideLayout13.xml"/><Relationship Id="rId6" Type="http://schemas.openxmlformats.org/officeDocument/2006/relationships/image" Target="../media/image151.png"/><Relationship Id="rId11" Type="http://schemas.openxmlformats.org/officeDocument/2006/relationships/image" Target="../media/image214.png"/><Relationship Id="rId5" Type="http://schemas.openxmlformats.org/officeDocument/2006/relationships/image" Target="../media/image122.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0.png"/><Relationship Id="rId4" Type="http://schemas.openxmlformats.org/officeDocument/2006/relationships/image" Target="../media/image710.png"/><Relationship Id="rId9" Type="http://schemas.openxmlformats.org/officeDocument/2006/relationships/image" Target="../media/image191.png"/><Relationship Id="rId14" Type="http://schemas.openxmlformats.org/officeDocument/2006/relationships/image" Target="../media/image24.png"/></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8" Type="http://schemas.openxmlformats.org/officeDocument/2006/relationships/image" Target="../media/image350.png"/><Relationship Id="rId17" Type="http://schemas.openxmlformats.org/officeDocument/2006/relationships/image" Target="../media/image340.png"/><Relationship Id="rId2" Type="http://schemas.openxmlformats.org/officeDocument/2006/relationships/image" Target="../media/image85.png"/><Relationship Id="rId16" Type="http://schemas.openxmlformats.org/officeDocument/2006/relationships/image" Target="../media/image320.png"/><Relationship Id="rId1" Type="http://schemas.openxmlformats.org/officeDocument/2006/relationships/slideLayout" Target="../slideLayouts/slideLayout13.xml"/><Relationship Id="rId15" Type="http://schemas.openxmlformats.org/officeDocument/2006/relationships/image" Target="../media/image310.png"/></Relationships>
</file>

<file path=ppt/slides/_rels/slide7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99.png"/><Relationship Id="rId1" Type="http://schemas.openxmlformats.org/officeDocument/2006/relationships/slideLayout" Target="../slideLayouts/slideLayout13.xml"/><Relationship Id="rId5" Type="http://schemas.openxmlformats.org/officeDocument/2006/relationships/image" Target="../media/image630.png"/><Relationship Id="rId4" Type="http://schemas.openxmlformats.org/officeDocument/2006/relationships/image" Target="../media/image500.png"/></Relationships>
</file>

<file path=ppt/slides/_rels/slide87.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6.png"/><Relationship Id="rId12"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111.png"/><Relationship Id="rId11"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43.png"/><Relationship Id="rId9" Type="http://schemas.openxmlformats.org/officeDocument/2006/relationships/image" Target="../media/image420.png"/></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547" y="1268763"/>
            <a:ext cx="7957265" cy="1470025"/>
          </a:xfrm>
        </p:spPr>
        <p:txBody>
          <a:bodyPr>
            <a:normAutofit fontScale="90000"/>
          </a:bodyPr>
          <a:lstStyle/>
          <a:p>
            <a:r>
              <a:rPr lang="en-US" dirty="0" smtClean="0">
                <a:solidFill>
                  <a:srgbClr val="6C0000"/>
                </a:solidFill>
                <a:latin typeface="Times New Roman" pitchFamily="18" charset="0"/>
                <a:cs typeface="Times New Roman" pitchFamily="18" charset="0"/>
              </a:rPr>
              <a:t>Data Analytics</a:t>
            </a:r>
            <a:br>
              <a:rPr lang="en-US" dirty="0" smtClean="0">
                <a:solidFill>
                  <a:srgbClr val="6C0000"/>
                </a:solidFill>
                <a:latin typeface="Times New Roman" pitchFamily="18" charset="0"/>
                <a:cs typeface="Times New Roman" pitchFamily="18" charset="0"/>
              </a:rPr>
            </a:br>
            <a:r>
              <a:rPr lang="en-US" dirty="0" smtClean="0">
                <a:solidFill>
                  <a:srgbClr val="002060"/>
                </a:solidFill>
                <a:latin typeface="Times New Roman" pitchFamily="18" charset="0"/>
                <a:cs typeface="Times New Roman" pitchFamily="18" charset="0"/>
              </a:rPr>
              <a:t>(</a:t>
            </a:r>
            <a:r>
              <a:rPr lang="en-US" dirty="0" smtClean="0">
                <a:solidFill>
                  <a:srgbClr val="002060"/>
                </a:solidFill>
                <a:latin typeface="Times New Roman" pitchFamily="18" charset="0"/>
                <a:cs typeface="Times New Roman" pitchFamily="18" charset="0"/>
              </a:rPr>
              <a:t>CS3203N)</a:t>
            </a:r>
            <a:endParaRPr lang="en-IN" dirty="0">
              <a:solidFill>
                <a:srgbClr val="002060"/>
              </a:solidFill>
              <a:latin typeface="Times New Roman" pitchFamily="18" charset="0"/>
              <a:cs typeface="Times New Roman" pitchFamily="18" charset="0"/>
            </a:endParaRPr>
          </a:p>
        </p:txBody>
      </p:sp>
      <p:sp>
        <p:nvSpPr>
          <p:cNvPr id="4" name="Subtitle 2"/>
          <p:cNvSpPr txBox="1">
            <a:spLocks/>
          </p:cNvSpPr>
          <p:nvPr/>
        </p:nvSpPr>
        <p:spPr>
          <a:xfrm>
            <a:off x="708410" y="2996952"/>
            <a:ext cx="8041518"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0BD0D9"/>
              </a:buClr>
            </a:pPr>
            <a:r>
              <a:rPr lang="en-US" sz="2400" b="1" i="1" dirty="0" smtClean="0">
                <a:solidFill>
                  <a:srgbClr val="FFFF00"/>
                </a:solidFill>
              </a:rPr>
              <a:t>Lecture #9</a:t>
            </a:r>
          </a:p>
          <a:p>
            <a:pPr algn="l">
              <a:buClr>
                <a:srgbClr val="0BD0D9"/>
              </a:buClr>
            </a:pPr>
            <a:r>
              <a:rPr lang="en-US" sz="2800" b="1" dirty="0" smtClean="0">
                <a:solidFill>
                  <a:srgbClr val="FFFF00"/>
                </a:solidFill>
              </a:rPr>
              <a:t>Classification: Decision Tree Induction</a:t>
            </a:r>
            <a:endParaRPr lang="en-IN" sz="2800" b="1" dirty="0">
              <a:solidFill>
                <a:srgbClr val="FFFF00"/>
              </a:solidFill>
            </a:endParaRPr>
          </a:p>
        </p:txBody>
      </p:sp>
    </p:spTree>
    <p:extLst>
      <p:ext uri="{BB962C8B-B14F-4D97-AF65-F5344CB8AC3E}">
        <p14:creationId xmlns:p14="http://schemas.microsoft.com/office/powerpoint/2010/main" val="2927964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Example 9.3 illustrates how we can solve a classification problem by asking a series of question about the attributes.</a:t>
            </a:r>
          </a:p>
          <a:p>
            <a:pPr lvl="8"/>
            <a:endParaRPr lang="en-US" sz="800" dirty="0" smtClean="0">
              <a:cs typeface="Times New Roman" pitchFamily="18" charset="0"/>
            </a:endParaRPr>
          </a:p>
          <a:p>
            <a:pPr lvl="1"/>
            <a:r>
              <a:rPr lang="en-US" sz="1800" dirty="0" smtClean="0">
                <a:cs typeface="Times New Roman" pitchFamily="18" charset="0"/>
              </a:rPr>
              <a:t>Each time we receive an answer, a follow-up question is asked until we reach a conclusion about the class-label of the test.</a:t>
            </a:r>
          </a:p>
          <a:p>
            <a:pPr lvl="7"/>
            <a:endParaRPr lang="en-US" sz="1000" dirty="0" smtClean="0">
              <a:cs typeface="Times New Roman" pitchFamily="18" charset="0"/>
            </a:endParaRPr>
          </a:p>
          <a:p>
            <a:r>
              <a:rPr lang="en-US" sz="2000" dirty="0" smtClean="0">
                <a:cs typeface="Times New Roman" pitchFamily="18" charset="0"/>
              </a:rPr>
              <a:t>The series of questions and their answers can be organized in the form of a decision tree</a:t>
            </a:r>
          </a:p>
          <a:p>
            <a:pPr lvl="8"/>
            <a:endParaRPr lang="en-US" sz="800" dirty="0" smtClean="0">
              <a:cs typeface="Times New Roman" pitchFamily="18" charset="0"/>
            </a:endParaRPr>
          </a:p>
          <a:p>
            <a:pPr lvl="1"/>
            <a:r>
              <a:rPr lang="en-US" sz="1800" dirty="0" smtClean="0">
                <a:cs typeface="Times New Roman" pitchFamily="18" charset="0"/>
              </a:rPr>
              <a:t>As a hierarchical structure consisting of nodes and edges</a:t>
            </a:r>
          </a:p>
          <a:p>
            <a:pPr lvl="8"/>
            <a:endParaRPr lang="en-US" sz="800" dirty="0">
              <a:cs typeface="Times New Roman" pitchFamily="18" charset="0"/>
            </a:endParaRPr>
          </a:p>
          <a:p>
            <a:pPr lvl="8"/>
            <a:endParaRPr lang="en-US" sz="800" dirty="0" smtClean="0">
              <a:cs typeface="Times New Roman" pitchFamily="18" charset="0"/>
            </a:endParaRPr>
          </a:p>
          <a:p>
            <a:r>
              <a:rPr lang="en-US" sz="2000" dirty="0" smtClean="0">
                <a:cs typeface="Times New Roman" pitchFamily="18" charset="0"/>
              </a:rPr>
              <a:t>Once a decision tree is built, it is applied to any test to classify it. </a:t>
            </a:r>
          </a:p>
          <a:p>
            <a:pPr marL="393192" lvl="1" indent="0">
              <a:buNone/>
            </a:pPr>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spTree>
    <p:extLst>
      <p:ext uri="{BB962C8B-B14F-4D97-AF65-F5344CB8AC3E}">
        <p14:creationId xmlns:p14="http://schemas.microsoft.com/office/powerpoint/2010/main" val="26033141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463040"/>
            <a:ext cx="8425339" cy="4701093"/>
          </a:xfrm>
        </p:spPr>
        <p:txBody>
          <a:bodyPr>
            <a:normAutofit fontScale="47500" lnSpcReduction="20000"/>
          </a:bodyPr>
          <a:lstStyle/>
          <a:p>
            <a:pPr marL="0" indent="0">
              <a:buNone/>
            </a:pPr>
            <a:r>
              <a:rPr lang="en-IN" sz="4200" b="1" dirty="0" smtClean="0">
                <a:solidFill>
                  <a:srgbClr val="0B5ED7"/>
                </a:solidFill>
                <a:latin typeface="Times New Roman" panose="02020603050405020304" pitchFamily="18" charset="0"/>
                <a:cs typeface="Times New Roman" panose="02020603050405020304" pitchFamily="18" charset="0"/>
              </a:rPr>
              <a:t>Example 9.17 : Comparing Decision Trees of EMP Data set</a:t>
            </a:r>
          </a:p>
          <a:p>
            <a:pPr marL="0" indent="0">
              <a:buNone/>
            </a:pPr>
            <a:endParaRPr lang="en-IN" sz="1700" b="1"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4200" dirty="0" smtClean="0">
                <a:latin typeface="Times New Roman" panose="02020603050405020304" pitchFamily="18" charset="0"/>
                <a:cs typeface="Times New Roman" panose="02020603050405020304" pitchFamily="18" charset="0"/>
              </a:rPr>
              <a:t>Compare two decision trees obtained using ID3 and CART for the EMP dataset. The decision tree according to ID3 is given for your ready reference (subject to the verification)</a:t>
            </a:r>
          </a:p>
          <a:p>
            <a:pPr marL="0" indent="0">
              <a:buNone/>
            </a:pPr>
            <a:endParaRPr lang="en-IN" sz="36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Tree using ID3</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lgn="ctr">
              <a:buNone/>
            </a:pPr>
            <a:r>
              <a:rPr lang="en-US" sz="101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a:t>
            </a:r>
            <a:r>
              <a:rPr lang="en-IN" sz="2900" b="1" dirty="0">
                <a:latin typeface="Times New Roman" panose="02020603050405020304" pitchFamily="18" charset="0"/>
                <a:cs typeface="Times New Roman" panose="02020603050405020304" pitchFamily="18" charset="0"/>
              </a:rPr>
              <a:t>Tree using </a:t>
            </a:r>
            <a:r>
              <a:rPr lang="en-IN" sz="2900" b="1" dirty="0" smtClean="0">
                <a:latin typeface="Times New Roman" panose="02020603050405020304" pitchFamily="18" charset="0"/>
                <a:cs typeface="Times New Roman" panose="02020603050405020304" pitchFamily="18" charset="0"/>
              </a:rPr>
              <a:t>CART</a:t>
            </a:r>
            <a:endParaRPr lang="en-US" sz="2900" b="1"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100</a:t>
            </a:fld>
            <a:endParaRPr lang="en-IN" dirty="0">
              <a:solidFill>
                <a:srgbClr val="04617B">
                  <a:shade val="90000"/>
                </a:srgbClr>
              </a:solidFill>
            </a:endParaRPr>
          </a:p>
        </p:txBody>
      </p:sp>
      <p:grpSp>
        <p:nvGrpSpPr>
          <p:cNvPr id="57" name="Group 56"/>
          <p:cNvGrpSpPr/>
          <p:nvPr/>
        </p:nvGrpSpPr>
        <p:grpSpPr>
          <a:xfrm>
            <a:off x="2147204" y="2599510"/>
            <a:ext cx="5686421" cy="1691141"/>
            <a:chOff x="325822" y="2169042"/>
            <a:chExt cx="8300729" cy="3311664"/>
          </a:xfrm>
        </p:grpSpPr>
        <p:sp>
          <p:nvSpPr>
            <p:cNvPr id="13" name="Rectangle 12"/>
            <p:cNvSpPr/>
            <p:nvPr/>
          </p:nvSpPr>
          <p:spPr>
            <a:xfrm>
              <a:off x="325822" y="4990596"/>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grpSp>
          <p:nvGrpSpPr>
            <p:cNvPr id="56" name="Group 55"/>
            <p:cNvGrpSpPr/>
            <p:nvPr/>
          </p:nvGrpSpPr>
          <p:grpSpPr>
            <a:xfrm>
              <a:off x="921245" y="2169042"/>
              <a:ext cx="7705306" cy="3290396"/>
              <a:chOff x="921245" y="2169042"/>
              <a:chExt cx="7705306" cy="3290396"/>
            </a:xfrm>
          </p:grpSpPr>
          <p:sp>
            <p:nvSpPr>
              <p:cNvPr id="8" name="Flowchart: Connector 7"/>
              <p:cNvSpPr/>
              <p:nvPr/>
            </p:nvSpPr>
            <p:spPr>
              <a:xfrm>
                <a:off x="3636336" y="2169042"/>
                <a:ext cx="1190846"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Age</a:t>
                </a:r>
                <a:endParaRPr lang="en-US" sz="1500" dirty="0">
                  <a:latin typeface="Times New Roman" panose="02020603050405020304" pitchFamily="18" charset="0"/>
                  <a:cs typeface="Times New Roman" panose="02020603050405020304" pitchFamily="18" charset="0"/>
                </a:endParaRPr>
              </a:p>
            </p:txBody>
          </p:sp>
          <p:sp>
            <p:nvSpPr>
              <p:cNvPr id="9" name="Flowchart: Connector 8"/>
              <p:cNvSpPr/>
              <p:nvPr/>
            </p:nvSpPr>
            <p:spPr>
              <a:xfrm>
                <a:off x="1268820" y="3374066"/>
                <a:ext cx="1056169"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Job</a:t>
                </a:r>
                <a:endParaRPr lang="en-US" sz="1500" dirty="0">
                  <a:latin typeface="Times New Roman" panose="02020603050405020304" pitchFamily="18" charset="0"/>
                  <a:cs typeface="Times New Roman" panose="02020603050405020304" pitchFamily="18" charset="0"/>
                </a:endParaRPr>
              </a:p>
            </p:txBody>
          </p:sp>
          <p:sp>
            <p:nvSpPr>
              <p:cNvPr id="10" name="Flowchart: Connector 9"/>
              <p:cNvSpPr/>
              <p:nvPr/>
            </p:nvSpPr>
            <p:spPr>
              <a:xfrm>
                <a:off x="5951745" y="3446216"/>
                <a:ext cx="2451982" cy="82579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Performance</a:t>
                </a:r>
                <a:endParaRPr lang="en-US" sz="1500" dirty="0">
                  <a:latin typeface="Times New Roman" panose="02020603050405020304" pitchFamily="18" charset="0"/>
                  <a:cs typeface="Times New Roman" panose="02020603050405020304" pitchFamily="18" charset="0"/>
                </a:endParaRPr>
              </a:p>
            </p:txBody>
          </p:sp>
          <p:sp>
            <p:nvSpPr>
              <p:cNvPr id="11" name="Rectangle 10"/>
              <p:cNvSpPr/>
              <p:nvPr/>
            </p:nvSpPr>
            <p:spPr>
              <a:xfrm>
                <a:off x="3636337" y="3614057"/>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4" name="Rectangle 13"/>
              <p:cNvSpPr/>
              <p:nvPr/>
            </p:nvSpPr>
            <p:spPr>
              <a:xfrm>
                <a:off x="2555360"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5" name="Rectangle 14"/>
              <p:cNvSpPr/>
              <p:nvPr/>
            </p:nvSpPr>
            <p:spPr>
              <a:xfrm>
                <a:off x="5493489"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6" name="Rectangle 15"/>
              <p:cNvSpPr/>
              <p:nvPr/>
            </p:nvSpPr>
            <p:spPr>
              <a:xfrm>
                <a:off x="7435705"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cxnSp>
            <p:nvCxnSpPr>
              <p:cNvPr id="18" name="Straight Connector 17"/>
              <p:cNvCxnSpPr>
                <a:stCxn id="8" idx="2"/>
                <a:endCxn id="9" idx="0"/>
              </p:cNvCxnSpPr>
              <p:nvPr/>
            </p:nvCxnSpPr>
            <p:spPr>
              <a:xfrm flipH="1">
                <a:off x="1796905" y="2583712"/>
                <a:ext cx="1839431" cy="79035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9" idx="4"/>
                <a:endCxn id="13" idx="0"/>
              </p:cNvCxnSpPr>
              <p:nvPr/>
            </p:nvCxnSpPr>
            <p:spPr>
              <a:xfrm flipH="1">
                <a:off x="921245" y="4203406"/>
                <a:ext cx="875660" cy="78719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endCxn id="14" idx="0"/>
              </p:cNvCxnSpPr>
              <p:nvPr/>
            </p:nvCxnSpPr>
            <p:spPr>
              <a:xfrm>
                <a:off x="1798259" y="4176980"/>
                <a:ext cx="1352524" cy="7923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1" idx="0"/>
                <a:endCxn id="8" idx="4"/>
              </p:cNvCxnSpPr>
              <p:nvPr/>
            </p:nvCxnSpPr>
            <p:spPr>
              <a:xfrm flipH="1" flipV="1">
                <a:off x="4231759" y="2998382"/>
                <a:ext cx="1" cy="61567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8" idx="6"/>
                <a:endCxn id="10" idx="0"/>
              </p:cNvCxnSpPr>
              <p:nvPr/>
            </p:nvCxnSpPr>
            <p:spPr>
              <a:xfrm>
                <a:off x="4827182" y="2583712"/>
                <a:ext cx="2350554" cy="86250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10" idx="4"/>
                <a:endCxn id="15" idx="0"/>
              </p:cNvCxnSpPr>
              <p:nvPr/>
            </p:nvCxnSpPr>
            <p:spPr>
              <a:xfrm flipH="1">
                <a:off x="6088911" y="4272011"/>
                <a:ext cx="1088824" cy="69731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10" idx="4"/>
                <a:endCxn id="16" idx="0"/>
              </p:cNvCxnSpPr>
              <p:nvPr/>
            </p:nvCxnSpPr>
            <p:spPr>
              <a:xfrm>
                <a:off x="7177736" y="4272011"/>
                <a:ext cx="853392" cy="697317"/>
              </a:xfrm>
              <a:prstGeom prst="line">
                <a:avLst/>
              </a:prstGeom>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467247" y="242423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5666490" y="2458895"/>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O</a:t>
                </a:r>
                <a:endParaRPr lang="en-US" sz="15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007559" y="4226777"/>
                <a:ext cx="436486"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P</a:t>
                </a:r>
                <a:endParaRPr lang="en-US" sz="15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2692412" y="433066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G</a:t>
                </a:r>
                <a:endParaRPr lang="en-US" sz="15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6160306" y="4217526"/>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A</a:t>
                </a:r>
                <a:endParaRPr lang="en-US" sz="15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7711810" y="4345503"/>
                <a:ext cx="450859"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E</a:t>
                </a:r>
                <a:endParaRPr lang="en-US" sz="1500" dirty="0">
                  <a:latin typeface="Times New Roman" panose="02020603050405020304" pitchFamily="18" charset="0"/>
                  <a:cs typeface="Times New Roman" panose="02020603050405020304" pitchFamily="18" charset="0"/>
                </a:endParaRPr>
              </a:p>
            </p:txBody>
          </p:sp>
        </p:grpSp>
      </p:grpSp>
      <p:sp>
        <p:nvSpPr>
          <p:cNvPr id="28" name="Title 1"/>
          <p:cNvSpPr>
            <a:spLocks noGrp="1"/>
          </p:cNvSpPr>
          <p:nvPr>
            <p:ph type="title"/>
          </p:nvPr>
        </p:nvSpPr>
        <p:spPr>
          <a:xfrm>
            <a:off x="139868" y="129994"/>
            <a:ext cx="9068697" cy="892019"/>
          </a:xfrm>
        </p:spPr>
        <p:txBody>
          <a:bodyPr>
            <a:noAutofit/>
          </a:bodyPr>
          <a:lstStyle/>
          <a:p>
            <a:r>
              <a:rPr lang="en-US" sz="3600" dirty="0" smtClean="0">
                <a:solidFill>
                  <a:srgbClr val="A50021"/>
                </a:solidFill>
                <a:latin typeface="Times New Roman" pitchFamily="18" charset="0"/>
                <a:cs typeface="Times New Roman" pitchFamily="18" charset="0"/>
              </a:rPr>
              <a:t>Decision Trees </a:t>
            </a:r>
            <a:r>
              <a:rPr lang="en-US" sz="3600" smtClean="0">
                <a:solidFill>
                  <a:srgbClr val="A50021"/>
                </a:solidFill>
                <a:latin typeface="Times New Roman" pitchFamily="18" charset="0"/>
                <a:cs typeface="Times New Roman" pitchFamily="18" charset="0"/>
              </a:rPr>
              <a:t>with ID3 </a:t>
            </a:r>
            <a:r>
              <a:rPr lang="en-US" sz="3600" dirty="0" smtClean="0">
                <a:solidFill>
                  <a:srgbClr val="A50021"/>
                </a:solidFill>
                <a:latin typeface="Times New Roman" pitchFamily="18" charset="0"/>
                <a:cs typeface="Times New Roman" pitchFamily="18" charset="0"/>
              </a:rPr>
              <a:t>and CART Algorithms</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7477521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7" y="2862790"/>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C4.5</a:t>
            </a:r>
            <a:endParaRPr lang="en-IN" b="1" dirty="0">
              <a:solidFill>
                <a:srgbClr val="0B5ED7"/>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101</a:t>
            </a:fld>
            <a:endParaRPr lang="en-IN" dirty="0">
              <a:solidFill>
                <a:srgbClr val="04617B">
                  <a:shade val="90000"/>
                </a:srgbClr>
              </a:solidFill>
            </a:endParaRPr>
          </a:p>
        </p:txBody>
      </p:sp>
    </p:spTree>
    <p:extLst>
      <p:ext uri="{BB962C8B-B14F-4D97-AF65-F5344CB8AC3E}">
        <p14:creationId xmlns:p14="http://schemas.microsoft.com/office/powerpoint/2010/main" val="24071026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0" y="572468"/>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81380"/>
                <a:ext cx="8425339" cy="463654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J. Ross Quinlan, a researcher in machine learning developed a decision tree induction algorithm in 1984 known as ID3 (Iterative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Dichotometer</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3).</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Quinlan later presented C4.5, a successor of ID3, addressing some limitations in ID3.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measure, which is, in fact </a:t>
                </a:r>
                <a:r>
                  <a:rPr lang="en-IN" sz="20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biased towards splitting attribute having a large number of outcomes</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example, if an attribute has distinct values for all tuples, then it would result in a large number of partitions, each one containing just one tuple.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such a case, note that each partition is pure, and hence the purity measure of the partition, that is </a:t>
                </a:r>
                <a14:m>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𝐸</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latin typeface="Cambria Math" panose="02040503050406030204" pitchFamily="18" charset="0"/>
                        <a:ea typeface="Tahoma" panose="020B0604030504040204" pitchFamily="34" charset="0"/>
                        <a:cs typeface="Times New Roman" panose="02020603050405020304" pitchFamily="18" charset="0"/>
                      </a:rPr>
                      <m:t>=0</m:t>
                    </m:r>
                  </m:oMath>
                </a14:m>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81375"/>
                <a:ext cx="8425339" cy="4636545"/>
              </a:xfrm>
              <a:blipFill rotWithShape="0">
                <a:blip r:embed="rId2"/>
                <a:stretch>
                  <a:fillRect l="-507" t="-657" r="-724"/>
                </a:stretch>
              </a:blipFill>
            </p:spPr>
            <p:txBody>
              <a:bodyPr/>
              <a:lstStyle/>
              <a:p>
                <a:r>
                  <a:rPr lang="en-GB">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102</a:t>
            </a:fld>
            <a:endParaRPr lang="en-IN" dirty="0">
              <a:solidFill>
                <a:srgbClr val="04617B">
                  <a:shade val="90000"/>
                </a:srgbClr>
              </a:solidFill>
            </a:endParaRPr>
          </a:p>
        </p:txBody>
      </p:sp>
    </p:spTree>
    <p:extLst>
      <p:ext uri="{BB962C8B-B14F-4D97-AF65-F5344CB8AC3E}">
        <p14:creationId xmlns:p14="http://schemas.microsoft.com/office/powerpoint/2010/main" val="20297731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1" y="637013"/>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5" y="1463046"/>
                <a:ext cx="8665167" cy="5131399"/>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9.18 : Limitation of ID3</a:t>
                </a:r>
              </a:p>
              <a:p>
                <a:pPr marL="0" indent="0" algn="just">
                  <a:buNone/>
                </a:pPr>
                <a:endParaRPr lang="en-US"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In the following, each tuple belongs to a unique class. The splitting on A is shown.</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d>
                            <m:d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d>
                                    <m:dPr>
                                      <m:begChr m:val="|"/>
                                      <m:endChr m:val="|"/>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e>
                          </m:nary>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Thus, </a:t>
                </a: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maximum in such a situation.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63039"/>
                <a:ext cx="8665167" cy="5131399"/>
              </a:xfrm>
              <a:blipFill rotWithShape="1">
                <a:blip r:embed="rId2"/>
                <a:stretch>
                  <a:fillRect l="-774" t="-1188"/>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103</a:t>
            </a:fld>
            <a:endParaRPr lang="en-IN" dirty="0">
              <a:solidFill>
                <a:srgbClr val="04617B">
                  <a:shade val="90000"/>
                </a:srgbClr>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185" y="2566215"/>
            <a:ext cx="3630167" cy="2165276"/>
          </a:xfrm>
          <a:prstGeom prst="rect">
            <a:avLst/>
          </a:prstGeom>
        </p:spPr>
      </p:pic>
    </p:spTree>
    <p:extLst>
      <p:ext uri="{BB962C8B-B14F-4D97-AF65-F5344CB8AC3E}">
        <p14:creationId xmlns:p14="http://schemas.microsoft.com/office/powerpoint/2010/main" val="19524606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Although, the previous situation is an extreme case, intuitively, we can infer that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ID3 favours splitting attributes having a large number of values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compared to other attributes, which have a less variations in their values. </a:t>
            </a:r>
          </a:p>
          <a:p>
            <a:pPr lvl="3" algn="just"/>
            <a:endParaRPr lang="en-IN" sz="14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Such a partition appears to be useless for classification.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type of problem is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overfitting problem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Note:</a:t>
            </a: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Decision Tree Induction Algorithm ID3 may suffer from </a:t>
            </a:r>
            <a:r>
              <a:rPr lang="en-US" sz="2000" dirty="0" err="1"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overfitting</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problem.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104</a:t>
            </a:fld>
            <a:endParaRPr lang="en-IN" dirty="0">
              <a:solidFill>
                <a:srgbClr val="04617B">
                  <a:shade val="90000"/>
                </a:srgbClr>
              </a:solidFill>
            </a:endParaRPr>
          </a:p>
        </p:txBody>
      </p:sp>
    </p:spTree>
    <p:extLst>
      <p:ext uri="{BB962C8B-B14F-4D97-AF65-F5344CB8AC3E}">
        <p14:creationId xmlns:p14="http://schemas.microsoft.com/office/powerpoint/2010/main" val="17839718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overfitting problem in ID3 is due to the measurement of information gain.</a:t>
                </a:r>
              </a:p>
              <a:p>
                <a:pPr lvl="7"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order to reduce the effect of the use of the bias due to the use of information gain, C4.5 uses a different measure called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Gain Ratio</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denoted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Gain Ratio is a kind of normalization to information gain using a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1"/>
                <a:ext cx="8425339" cy="4945602"/>
              </a:xfrm>
              <a:blipFill rotWithShape="1">
                <a:blip r:embed="rId2"/>
                <a:stretch>
                  <a:fillRect l="-507" t="-616" r="-724"/>
                </a:stretch>
              </a:blipFill>
            </p:spPr>
            <p:txBody>
              <a:bodyPr/>
              <a:lstStyle/>
              <a:p>
                <a:r>
                  <a:rPr lang="en-IN">
                    <a:noFill/>
                  </a:rPr>
                  <a:t> </a:t>
                </a:r>
              </a:p>
            </p:txBody>
          </p:sp>
        </mc:Fallback>
      </mc:AlternateContent>
    </p:spTree>
    <p:extLst>
      <p:ext uri="{BB962C8B-B14F-4D97-AF65-F5344CB8AC3E}">
        <p14:creationId xmlns:p14="http://schemas.microsoft.com/office/powerpoint/2010/main" val="8349704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Gain Ratio</a:t>
            </a:r>
            <a:endParaRPr lang="en-IN" sz="3600" b="1" dirty="0">
              <a:solidFill>
                <a:srgbClr val="A5002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0" name="Rectangle 9"/>
              <p:cNvSpPr/>
              <p:nvPr/>
            </p:nvSpPr>
            <p:spPr>
              <a:xfrm>
                <a:off x="995640" y="1877167"/>
                <a:ext cx="7734300" cy="416863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can be defined as follows. We first define </a:t>
                </a:r>
                <a:r>
                  <a:rPr lang="en-IN" sz="2000"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a:t>
                </a:r>
              </a:p>
              <a:p>
                <a:pPr algn="just"/>
                <a14:m>
                  <m:oMathPara xmlns:m="http://schemas.openxmlformats.org/officeDocument/2006/math">
                    <m:oMathParaPr>
                      <m:jc m:val="centerGroup"/>
                    </m:oMathParaPr>
                    <m:oMath xmlns:m="http://schemas.openxmlformats.org/officeDocument/2006/math">
                      <m:sSubSup>
                        <m:sSubSup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US" i="1">
                              <a:solidFill>
                                <a:schemeClr val="tx1"/>
                              </a:solidFill>
                              <a:latin typeface="Cambria Math"/>
                              <a:ea typeface="Tahoma" panose="020B0604030504040204" pitchFamily="34" charset="0"/>
                              <a:cs typeface="Times New Roman" panose="02020603050405020304" pitchFamily="18" charset="0"/>
                            </a:rPr>
                            <m:t>𝑚</m:t>
                          </m:r>
                        </m:sup>
                        <m:e>
                          <m:f>
                            <m:f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unc>
                            <m:func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uncPr>
                            <m:fName>
                              <m:r>
                                <m:rPr>
                                  <m:sty m:val="p"/>
                                </m:rPr>
                                <a:rPr lang="en-IN">
                                  <a:solidFill>
                                    <a:schemeClr val="tx1"/>
                                  </a:solidFill>
                                  <a:latin typeface="Cambria Math" panose="02040503050406030204" pitchFamily="18" charset="0"/>
                                  <a:ea typeface="Tahoma" panose="020B0604030504040204" pitchFamily="34" charset="0"/>
                                  <a:cs typeface="Times New Roman" panose="02020603050405020304" pitchFamily="18" charset="0"/>
                                </a:rPr>
                                <m:t>log</m:t>
                              </m:r>
                            </m:fName>
                            <m:e>
                              <m:f>
                                <m:f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e>
                          </m:func>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e>
                      </m:nary>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number of distinct values in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IN" sz="1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gain ratio is </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then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defined as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d>
                      <m:d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um>
                      <m:den>
                        <m:sSubSup>
                          <m:sSubSup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US" b="0" i="0" smtClean="0">
                        <a:solidFill>
                          <a:schemeClr val="tx1"/>
                        </a:solidFill>
                        <a:latin typeface="Cambria Math"/>
                        <a:ea typeface="Tahoma" panose="020B0604030504040204" pitchFamily="34" charset="0"/>
                        <a:cs typeface="Times New Roman" panose="02020603050405020304" pitchFamily="18" charset="0"/>
                      </a:rPr>
                      <m:t> </m:t>
                    </m:r>
                    <m:r>
                      <a:rPr lang="en-US" b="0" i="0"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b="0" i="0" smtClean="0">
                        <a:solidFill>
                          <a:schemeClr val="tx1"/>
                        </a:solidFill>
                        <a:latin typeface="Cambria Math"/>
                        <a:ea typeface="Tahoma" panose="020B0604030504040204" pitchFamily="34" charset="0"/>
                        <a:cs typeface="Times New Roman" panose="02020603050405020304" pitchFamily="18" charset="0"/>
                      </a:rPr>
                      <m:t>  </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information gain on splitting the attribute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the dataset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995640" y="1877165"/>
                <a:ext cx="7734300" cy="4168633"/>
              </a:xfrm>
              <a:prstGeom prst="rect">
                <a:avLst/>
              </a:prstGeom>
              <a:blipFill rotWithShape="0">
                <a:blip r:embed="rId2"/>
                <a:stretch>
                  <a:fillRect/>
                </a:stretch>
              </a:blipFill>
              <a:effectLst>
                <a:glow rad="63500">
                  <a:schemeClr val="accent2">
                    <a:satMod val="175000"/>
                    <a:alpha val="40000"/>
                  </a:schemeClr>
                </a:glow>
              </a:effectLst>
            </p:spPr>
            <p:txBody>
              <a:bodyPr/>
              <a:lstStyle/>
              <a:p>
                <a:r>
                  <a:rPr lang="en-GB">
                    <a:noFill/>
                  </a:rPr>
                  <a:t> </a:t>
                </a:r>
              </a:p>
            </p:txBody>
          </p:sp>
        </mc:Fallback>
      </mc:AlternateContent>
      <p:sp>
        <p:nvSpPr>
          <p:cNvPr id="11" name="Rounded Rectangle 10"/>
          <p:cNvSpPr/>
          <p:nvPr/>
        </p:nvSpPr>
        <p:spPr>
          <a:xfrm>
            <a:off x="995640" y="1910571"/>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9.8: </a:t>
            </a:r>
            <a:r>
              <a:rPr lang="en-US" sz="2000" b="1" dirty="0" smtClean="0">
                <a:solidFill>
                  <a:prstClr val="black"/>
                </a:solidFill>
                <a:latin typeface="Times New Roman" pitchFamily="18" charset="0"/>
                <a:cs typeface="Times New Roman" pitchFamily="18" charset="0"/>
              </a:rPr>
              <a:t>Gain Ratio</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6258208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70155" y="398069"/>
                <a:ext cx="8519190" cy="729445"/>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70155" y="398033"/>
                <a:ext cx="8519190" cy="729445"/>
              </a:xfrm>
              <a:blipFill rotWithShape="1">
                <a:blip r:embed="rId2"/>
                <a:stretch>
                  <a:fillRect l="-3651" t="-5000" b="-4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23" y="1688955"/>
                <a:ext cx="8501751" cy="4499579"/>
              </a:xfrm>
            </p:spPr>
            <p:txBody>
              <a:bodyPr>
                <a:noAutofit/>
              </a:bodyPr>
              <a:lstStyle/>
              <a:p>
                <a:pPr marL="0" indent="0" algn="just">
                  <a:buNone/>
                </a:pPr>
                <a14:m>
                  <m:oMath xmlns:m="http://schemas.openxmlformats.org/officeDocument/2006/math">
                    <m:r>
                      <a:rPr lang="en-US" sz="2000" b="1" i="1" smtClean="0">
                        <a:solidFill>
                          <a:srgbClr val="0B5ED7"/>
                        </a:solidFill>
                        <a:latin typeface="Cambria Math" panose="02040503050406030204" pitchFamily="18" charset="0"/>
                        <a:ea typeface="Cambria Math" panose="02040503050406030204" pitchFamily="18" charset="0"/>
                        <a:cs typeface="Times New Roman" pitchFamily="18" charset="0"/>
                      </a:rPr>
                      <m:t>𝐒𝐩𝐥𝐢𝐭</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r>
                      <a:rPr lang="en-US" sz="2000" b="1" i="1">
                        <a:solidFill>
                          <a:srgbClr val="0B5ED7"/>
                        </a:solidFill>
                        <a:latin typeface="Cambria Math" panose="02040503050406030204" pitchFamily="18" charset="0"/>
                        <a:ea typeface="Cambria Math" panose="02040503050406030204" pitchFamily="18" charset="0"/>
                        <a:cs typeface="Times New Roman" pitchFamily="18" charset="0"/>
                      </a:rPr>
                      <m:t>𝐢𝐧𝐟𝐨𝐫𝐦𝐚𝐭𝐢𝐨𝐧</m:t>
                    </m:r>
                  </m:oMath>
                </a14:m>
                <a:r>
                  <a:rPr lang="en-IN" sz="2000" b="1" dirty="0">
                    <a:solidFill>
                      <a:srgbClr val="0B5ED7"/>
                    </a:solidFill>
                    <a:latin typeface="Times New Roman" pitchFamily="18" charset="0"/>
                    <a:cs typeface="Times New Roman" pitchFamily="18" charset="0"/>
                  </a:rPr>
                  <a:t> </a:t>
                </a:r>
                <a14:m>
                  <m:oMath xmlns:m="http://schemas.openxmlformats.org/officeDocument/2006/math">
                    <m:sSubSup>
                      <m:sSubSupPr>
                        <m:ctrlPr>
                          <a:rPr lang="en-US" sz="2000" b="1" i="1">
                            <a:solidFill>
                              <a:srgbClr val="0B5ED7"/>
                            </a:solidFill>
                            <a:latin typeface="Cambria Math" panose="02040503050406030204" pitchFamily="18" charset="0"/>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r>
                  <a:rPr lang="en-IN" sz="2000" b="1" dirty="0" smtClean="0">
                    <a:solidFill>
                      <a:srgbClr val="0B5ED7"/>
                    </a:solidFill>
                    <a:latin typeface="Times New Roman" pitchFamily="18" charset="0"/>
                    <a:cs typeface="Times New Roman" pitchFamily="18" charset="0"/>
                  </a:rPr>
                  <a:t>)</a:t>
                </a:r>
              </a:p>
              <a:p>
                <a:pPr marL="0" indent="0" algn="just">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value of split information depends on </a:t>
                </a:r>
              </a:p>
              <a:p>
                <a:pPr lvl="1"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number of (distinct) values an attribute has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how uniformly those values are distributed. </a:t>
                </a:r>
              </a:p>
              <a:p>
                <a:pPr lvl="1" algn="just"/>
                <a:endParaRPr lang="en-US" sz="1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other words, it represents the </a:t>
                </a:r>
                <a:r>
                  <a:rPr lang="en-US" sz="2000" dirty="0" smtClean="0">
                    <a:solidFill>
                      <a:srgbClr val="0B5ED7"/>
                    </a:solidFill>
                    <a:latin typeface="Times New Roman" panose="02020603050405020304" pitchFamily="18" charset="0"/>
                    <a:cs typeface="Times New Roman" panose="02020603050405020304" pitchFamily="18" charset="0"/>
                  </a:rPr>
                  <a:t>potential information </a:t>
                </a:r>
                <a:r>
                  <a:rPr lang="en-US" sz="2000" dirty="0" smtClean="0">
                    <a:latin typeface="Times New Roman" panose="02020603050405020304" pitchFamily="18" charset="0"/>
                    <a:cs typeface="Times New Roman" panose="02020603050405020304" pitchFamily="18" charset="0"/>
                  </a:rPr>
                  <a:t>generated by splitting a data set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into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partitions, corresponding to the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outcomes of on attribute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Note that for each outcome, it considers the number of tuples having that outcome with respect to the total number of tuples in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05" y="1688950"/>
                <a:ext cx="8501751" cy="4499579"/>
              </a:xfrm>
              <a:blipFill rotWithShape="0">
                <a:blip r:embed="rId3"/>
                <a:stretch>
                  <a:fillRect l="-430" t="-678" r="-789"/>
                </a:stretch>
              </a:blipFill>
            </p:spPr>
            <p:txBody>
              <a:bodyPr/>
              <a:lstStyle/>
              <a:p>
                <a:r>
                  <a:rPr lang="en-GB">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107</a:t>
            </a:fld>
            <a:endParaRPr lang="en-IN" dirty="0">
              <a:solidFill>
                <a:srgbClr val="04617B">
                  <a:shade val="90000"/>
                </a:srgbClr>
              </a:solidFill>
            </a:endParaRPr>
          </a:p>
        </p:txBody>
      </p:sp>
    </p:spTree>
    <p:extLst>
      <p:ext uri="{BB962C8B-B14F-4D97-AF65-F5344CB8AC3E}">
        <p14:creationId xmlns:p14="http://schemas.microsoft.com/office/powerpoint/2010/main" val="1494897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62592" y="340017"/>
                <a:ext cx="8618077" cy="735748"/>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a:t>
                </a:r>
                <a:r>
                  <a:rPr lang="en-IN" sz="4000" dirty="0" smtClean="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62579" y="340017"/>
                <a:ext cx="8618077" cy="735748"/>
              </a:xfrm>
              <a:blipFill rotWithShape="1">
                <a:blip r:embed="rId2"/>
                <a:stretch>
                  <a:fillRect l="-3607" t="-4167" b="-4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3023" y="1370612"/>
                <a:ext cx="8501751" cy="4817918"/>
              </a:xfrm>
            </p:spPr>
            <p:txBody>
              <a:bodyPr>
                <a:noAutofit/>
              </a:bodyPr>
              <a:lstStyle/>
              <a:p>
                <a:pPr marL="0" indent="0" algn="just">
                  <a:buNone/>
                </a:pPr>
                <a:r>
                  <a:rPr lang="en-IN" sz="2000" b="1" dirty="0">
                    <a:solidFill>
                      <a:srgbClr val="0B5ED7"/>
                    </a:solidFill>
                    <a:latin typeface="Times New Roman" panose="02020603050405020304" pitchFamily="18" charset="0"/>
                    <a:cs typeface="Times New Roman" panose="02020603050405020304" pitchFamily="18" charset="0"/>
                  </a:rPr>
                  <a:t>Example </a:t>
                </a:r>
                <a:r>
                  <a:rPr lang="en-IN" sz="2000" b="1" dirty="0" smtClean="0">
                    <a:solidFill>
                      <a:srgbClr val="0B5ED7"/>
                    </a:solidFill>
                    <a:latin typeface="Times New Roman" panose="02020603050405020304" pitchFamily="18" charset="0"/>
                    <a:cs typeface="Times New Roman" panose="02020603050405020304" pitchFamily="18" charset="0"/>
                  </a:rPr>
                  <a:t>9.18 </a:t>
                </a:r>
                <a:r>
                  <a:rPr lang="en-IN" sz="2000" b="1" dirty="0">
                    <a:solidFill>
                      <a:srgbClr val="0B5ED7"/>
                    </a:solidFill>
                    <a:latin typeface="Times New Roman" panose="02020603050405020304" pitchFamily="18" charset="0"/>
                    <a:cs typeface="Times New Roman" panose="02020603050405020304" pitchFamily="18" charset="0"/>
                  </a:rPr>
                  <a:t>: 𝐒𝐩𝐥𝐢𝐭 𝐢𝐧𝐟𝐨𝐫𝐦𝐚𝐭𝐢𝐨𝐧 </a:t>
                </a:r>
                <a14:m>
                  <m:oMath xmlns:m="http://schemas.openxmlformats.org/officeDocument/2006/math">
                    <m:sSubSup>
                      <m:sSubSupPr>
                        <m:ctrlPr>
                          <a:rPr lang="en-US" sz="2000" b="1" i="1">
                            <a:solidFill>
                              <a:srgbClr val="0B5ED7"/>
                            </a:solidFill>
                            <a:latin typeface="Cambria Math" panose="02040503050406030204" pitchFamily="18" charset="0"/>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To illustrate </a:t>
                </a:r>
                <a14:m>
                  <m:oMath xmlns:m="http://schemas.openxmlformats.org/officeDocument/2006/math">
                    <m:sSubSup>
                      <m:sSubSupPr>
                        <m:ctrlPr>
                          <a:rPr lang="en-US" sz="2000" i="1" smtClean="0">
                            <a:solidFill>
                              <a:srgbClr val="0B5ED7"/>
                            </a:solidFill>
                            <a:latin typeface="Cambria Math" panose="02040503050406030204" pitchFamily="18" charset="0"/>
                            <a:cs typeface="Times New Roman" pitchFamily="18" charset="0"/>
                          </a:rPr>
                        </m:ctrlPr>
                      </m:sSubSupPr>
                      <m:e>
                        <m:r>
                          <a:rPr lang="en-US" sz="2000" b="0" i="1">
                            <a:solidFill>
                              <a:srgbClr val="0B5ED7"/>
                            </a:solidFill>
                            <a:latin typeface="Cambria Math" panose="02040503050406030204" pitchFamily="18" charset="0"/>
                            <a:cs typeface="Times New Roman" pitchFamily="18" charset="0"/>
                          </a:rPr>
                          <m:t>𝐸</m:t>
                        </m:r>
                      </m:e>
                      <m:sub>
                        <m:r>
                          <a:rPr lang="en-US" sz="2000" b="0" i="1">
                            <a:solidFill>
                              <a:srgbClr val="0B5ED7"/>
                            </a:solidFill>
                            <a:latin typeface="Cambria Math" panose="02040503050406030204" pitchFamily="18" charset="0"/>
                            <a:cs typeface="Times New Roman" pitchFamily="18" charset="0"/>
                          </a:rPr>
                          <m:t>𝐴</m:t>
                        </m:r>
                      </m:sub>
                      <m:sup>
                        <m:r>
                          <a:rPr lang="en-US" sz="2000" b="0" i="1">
                            <a:solidFill>
                              <a:srgbClr val="0B5ED7"/>
                            </a:solidFill>
                            <a:latin typeface="Cambria Math" panose="02040503050406030204" pitchFamily="18" charset="0"/>
                            <a:cs typeface="Times New Roman" pitchFamily="18" charset="0"/>
                          </a:rPr>
                          <m:t>∗</m:t>
                        </m:r>
                      </m:sup>
                    </m:sSubSup>
                  </m:oMath>
                </a14:m>
                <a:r>
                  <a:rPr lang="en-IN" sz="2000" dirty="0">
                    <a:solidFill>
                      <a:srgbClr val="0B5ED7"/>
                    </a:solidFill>
                    <a:latin typeface="Times New Roman" pitchFamily="18" charset="0"/>
                    <a:cs typeface="Times New Roman" pitchFamily="18" charset="0"/>
                  </a:rPr>
                  <a:t>(D</a:t>
                </a:r>
                <a:r>
                  <a:rPr lang="en-IN" sz="2000" dirty="0" smtClean="0">
                    <a:solidFill>
                      <a:srgbClr val="0B5ED7"/>
                    </a:solidFill>
                    <a:latin typeface="Times New Roman" pitchFamily="18" charset="0"/>
                    <a:cs typeface="Times New Roman" pitchFamily="18" charset="0"/>
                  </a:rPr>
                  <a:t>),</a:t>
                </a:r>
                <a:r>
                  <a:rPr lang="en-US" sz="2000" dirty="0" smtClean="0">
                    <a:solidFill>
                      <a:srgbClr val="0B5ED7"/>
                    </a:solidFill>
                    <a:latin typeface="Times New Roman" panose="02020603050405020304" pitchFamily="18" charset="0"/>
                    <a:cs typeface="Times New Roman" panose="02020603050405020304" pitchFamily="18" charset="0"/>
                  </a:rPr>
                  <a:t> let us examine the case where there are 32 instances and splitting an attribute </a:t>
                </a:r>
                <a:r>
                  <a:rPr lang="en-US" sz="2000" i="1" dirty="0" smtClean="0">
                    <a:solidFill>
                      <a:srgbClr val="0B5ED7"/>
                    </a:solidFill>
                    <a:latin typeface="Times New Roman" panose="02020603050405020304" pitchFamily="18" charset="0"/>
                    <a:cs typeface="Times New Roman" panose="02020603050405020304" pitchFamily="18" charset="0"/>
                  </a:rPr>
                  <a:t>A</a:t>
                </a:r>
                <a:r>
                  <a:rPr lang="en-US" sz="2000" dirty="0" smtClean="0">
                    <a:solidFill>
                      <a:srgbClr val="0B5ED7"/>
                    </a:solidFill>
                    <a:latin typeface="Times New Roman" panose="02020603050405020304" pitchFamily="18" charset="0"/>
                    <a:cs typeface="Times New Roman" panose="02020603050405020304" pitchFamily="18" charset="0"/>
                  </a:rPr>
                  <a:t> which has </a:t>
                </a:r>
                <a14:m>
                  <m:oMath xmlns:m="http://schemas.openxmlformats.org/officeDocument/2006/math">
                    <m:sSub>
                      <m:sSubPr>
                        <m:ctrlPr>
                          <a:rPr lang="en-US" sz="2000" i="1" smtClean="0">
                            <a:solidFill>
                              <a:srgbClr val="0B5ED7"/>
                            </a:solidFill>
                            <a:latin typeface="Cambria Math" panose="02040503050406030204" pitchFamily="18" charset="0"/>
                            <a:cs typeface="Times New Roman" pitchFamily="18" charset="0"/>
                          </a:rPr>
                        </m:ctrlPr>
                      </m:sSubPr>
                      <m:e>
                        <m:r>
                          <a:rPr lang="en-US" sz="2000" b="0" i="1" smtClean="0">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1</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4</m:t>
                        </m:r>
                      </m:sub>
                    </m:sSub>
                  </m:oMath>
                </a14:m>
                <a:r>
                  <a:rPr lang="en-US" sz="2000" dirty="0" smtClean="0">
                    <a:solidFill>
                      <a:srgbClr val="0B5ED7"/>
                    </a:solidFill>
                    <a:latin typeface="Times New Roman" panose="02020603050405020304" pitchFamily="18" charset="0"/>
                    <a:cs typeface="Times New Roman" panose="02020603050405020304" pitchFamily="18" charset="0"/>
                  </a:rPr>
                  <a:t> sets of distinct values.</a:t>
                </a:r>
              </a:p>
              <a:p>
                <a:pPr lvl="6" algn="just"/>
                <a:endParaRPr lang="en-US" sz="1000" dirty="0" smtClean="0">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1 : Highly non-uniform distribution of attribute values</a:t>
                </a: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1" algn="just"/>
                <a:r>
                  <a:rPr lang="en-US" sz="1900" dirty="0" smtClean="0">
                    <a:solidFill>
                      <a:srgbClr val="0B5ED7"/>
                    </a:solidFill>
                    <a:latin typeface="Times New Roman" panose="02020603050405020304" pitchFamily="18" charset="0"/>
                    <a:cs typeface="Times New Roman" panose="02020603050405020304" pitchFamily="18" charset="0"/>
                  </a:rPr>
                  <a:t>Distribution 2</a:t>
                </a:r>
                <a:endParaRPr lang="en-US" sz="1900" dirty="0">
                  <a:solidFill>
                    <a:srgbClr val="0B5ED7"/>
                  </a:solidFill>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3005" y="1370612"/>
                <a:ext cx="8501751" cy="4817918"/>
              </a:xfrm>
              <a:blipFill rotWithShape="0">
                <a:blip r:embed="rId3"/>
                <a:stretch>
                  <a:fillRect l="-717" t="-886" r="-789"/>
                </a:stretch>
              </a:blipFill>
            </p:spPr>
            <p:txBody>
              <a:bodyPr/>
              <a:lstStyle/>
              <a:p>
                <a:r>
                  <a:rPr lang="en-GB">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2951"/>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982494" y="4086476"/>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oMath>
                </a14:m>
                <a:r>
                  <a:rPr lang="en-US" dirty="0">
                    <a:solidFill>
                      <a:srgbClr val="0B5ED7"/>
                    </a:solidFill>
                  </a:rPr>
                  <a:t>) </a:t>
                </a:r>
                <a14:m>
                  <m:oMath xmlns:m="http://schemas.openxmlformats.org/officeDocument/2006/math">
                    <m:r>
                      <a:rPr lang="en-US" b="0" i="0" smtClean="0">
                        <a:solidFill>
                          <a:srgbClr val="0B5ED7"/>
                        </a:solidFill>
                        <a:latin typeface="Cambria Math" panose="02040503050406030204" pitchFamily="18" charset="0"/>
                      </a:rPr>
                      <m:t>=</m:t>
                    </m:r>
                    <m:r>
                      <a:rPr lang="en-US" i="1">
                        <a:solidFill>
                          <a:srgbClr val="0B5ED7"/>
                        </a:solidFill>
                        <a:latin typeface="Cambria Math" panose="02040503050406030204" pitchFamily="18" charset="0"/>
                      </a:rPr>
                      <m:t>−</m:t>
                    </m:r>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smtClean="0">
                    <a:solidFill>
                      <a:srgbClr val="0B5ED7"/>
                    </a:solidFill>
                  </a:rPr>
                  <a:t>1 = 0</a:t>
                </a:r>
                <a:endParaRPr lang="en-US" dirty="0">
                  <a:solidFill>
                    <a:srgbClr val="0B5ED7"/>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982488" y="4086476"/>
                <a:ext cx="7302924" cy="485454"/>
              </a:xfrm>
              <a:prstGeom prst="rect">
                <a:avLst/>
              </a:prstGeom>
              <a:blipFill rotWithShape="1">
                <a:blip r:embed="rId5"/>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9" name="Rectangle 8"/>
              <p:cNvSpPr/>
              <p:nvPr/>
            </p:nvSpPr>
            <p:spPr>
              <a:xfrm>
                <a:off x="1071508" y="6003367"/>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 =</m:t>
                    </m:r>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a:rPr lang="en-US" b="0" i="0" smtClean="0">
                        <a:solidFill>
                          <a:srgbClr val="0B5ED7"/>
                        </a:solidFill>
                        <a:latin typeface="Cambria Math" panose="02040503050406030204" pitchFamily="18" charset="0"/>
                      </a:rPr>
                      <m:t>2</m:t>
                    </m:r>
                  </m:oMath>
                </a14:m>
                <a:r>
                  <a:rPr lang="en-US" dirty="0" smtClean="0">
                    <a:solidFill>
                      <a:srgbClr val="0B5ED7"/>
                    </a:solidFill>
                  </a:rPr>
                  <a:t> = 1</a:t>
                </a:r>
                <a:endParaRPr lang="en-US" dirty="0">
                  <a:solidFill>
                    <a:srgbClr val="0B5ED7"/>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071494" y="6003367"/>
                <a:ext cx="7302924" cy="485454"/>
              </a:xfrm>
              <a:prstGeom prst="rect">
                <a:avLst/>
              </a:prstGeom>
              <a:blipFill rotWithShape="1">
                <a:blip r:embed="rId7"/>
                <a:stretch>
                  <a:fillRect b="-8861"/>
                </a:stretch>
              </a:blipFill>
            </p:spPr>
            <p:txBody>
              <a:bodyPr/>
              <a:lstStyle/>
              <a:p>
                <a:r>
                  <a:rPr lang="en-IN">
                    <a:noFill/>
                  </a:rPr>
                  <a:t> </a:t>
                </a:r>
              </a:p>
            </p:txBody>
          </p:sp>
        </mc:Fallback>
      </mc:AlternateContent>
    </p:spTree>
    <p:extLst>
      <p:ext uri="{BB962C8B-B14F-4D97-AF65-F5344CB8AC3E}">
        <p14:creationId xmlns:p14="http://schemas.microsoft.com/office/powerpoint/2010/main" val="2250850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28704"/>
            <a:ext cx="8425339" cy="5611091"/>
          </a:xfrm>
        </p:spPr>
        <p:txBody>
          <a:bodyPr/>
          <a:lstStyle/>
          <a:p>
            <a:pPr lvl="1" algn="just"/>
            <a:endParaRPr lang="en-US" sz="1800" dirty="0" smtClean="0">
              <a:solidFill>
                <a:srgbClr val="0B5ED7"/>
              </a:solidFill>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3</a:t>
            </a:r>
            <a:endParaRPr lang="en-US" sz="1800" dirty="0">
              <a:solidFill>
                <a:srgbClr val="0B5ED7"/>
              </a:solidFill>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93192" lvl="1" indent="0">
              <a:buNone/>
            </a:pPr>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a:t>
            </a:r>
            <a:r>
              <a:rPr lang="en-US" sz="1800" dirty="0">
                <a:solidFill>
                  <a:srgbClr val="0B5ED7"/>
                </a:solidFill>
                <a:latin typeface="Times New Roman" panose="02020603050405020304" pitchFamily="18" charset="0"/>
                <a:cs typeface="Times New Roman" panose="02020603050405020304" pitchFamily="18" charset="0"/>
              </a:rPr>
              <a:t>4</a:t>
            </a: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5: Uniform distribution of attribute values </a:t>
            </a:r>
            <a:endParaRPr lang="en-US" sz="1800" dirty="0">
              <a:solidFill>
                <a:srgbClr val="0B5ED7"/>
              </a:solidFill>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0000" t="-1639" r="-3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00980" t="-1639" r="-201471"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9512" t="-1639" r="-100488"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99512" t="-1639" r="-488"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0" name="Rectangle 9"/>
              <p:cNvSpPr/>
              <p:nvPr/>
            </p:nvSpPr>
            <p:spPr>
              <a:xfrm>
                <a:off x="950526" y="2738738"/>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m:rPr>
                        <m:nor/>
                      </m:rPr>
                      <a:rPr lang="en-US" dirty="0">
                        <a:solidFill>
                          <a:srgbClr val="0B5ED7"/>
                        </a:solidFill>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r>
                      <m:rPr>
                        <m:nor/>
                      </m:rPr>
                      <a:rPr lang="en-US" dirty="0">
                        <a:solidFill>
                          <a:srgbClr val="0B5ED7"/>
                        </a:solidFill>
                      </a:rPr>
                      <m:t>)</m:t>
                    </m:r>
                    <m:r>
                      <a:rPr lang="en-US" b="0" i="0" smtClean="0">
                        <a:solidFill>
                          <a:srgbClr val="0B5ED7"/>
                        </a:solidFill>
                        <a:latin typeface="Cambria Math" panose="02040503050406030204" pitchFamily="18" charset="0"/>
                      </a:rPr>
                      <m:t>=</m:t>
                    </m:r>
                  </m:oMath>
                </a14:m>
                <a:r>
                  <a:rPr lang="en-US" dirty="0" smtClean="0">
                    <a:solidFill>
                      <a:srgbClr val="0B5ED7"/>
                    </a:solidFill>
                  </a:rPr>
                  <a:t> 1.5</a:t>
                </a:r>
                <a:endParaRPr lang="en-US" dirty="0">
                  <a:solidFill>
                    <a:srgbClr val="0B5ED7"/>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950526" y="2738738"/>
                <a:ext cx="7302924" cy="485454"/>
              </a:xfrm>
              <a:prstGeom prst="rect">
                <a:avLst/>
              </a:prstGeom>
              <a:blipFill rotWithShape="1">
                <a:blip r:embed="rId3"/>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2" name="Rectangle 11"/>
              <p:cNvSpPr/>
              <p:nvPr/>
            </p:nvSpPr>
            <p:spPr>
              <a:xfrm>
                <a:off x="3024918" y="4573232"/>
                <a:ext cx="2451091" cy="369332"/>
              </a:xfrm>
              <a:prstGeom prst="rect">
                <a:avLst/>
              </a:prstGeom>
            </p:spPr>
            <p:txBody>
              <a:bodyPr wrap="square">
                <a:spAutoFit/>
              </a:bodyPr>
              <a:lstStyle/>
              <a:p>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r>
                  <a:rPr lang="en-US" dirty="0" smtClean="0">
                    <a:solidFill>
                      <a:srgbClr val="0B5ED7"/>
                    </a:solidFill>
                  </a:rPr>
                  <a:t>1.75</a:t>
                </a:r>
                <a:endParaRPr lang="en-US" dirty="0">
                  <a:solidFill>
                    <a:srgbClr val="0B5ED7"/>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024900" y="4573232"/>
                <a:ext cx="2451091" cy="369332"/>
              </a:xfrm>
              <a:prstGeom prst="rect">
                <a:avLst/>
              </a:prstGeom>
              <a:blipFill rotWithShape="1">
                <a:blip r:embed="rId5"/>
                <a:stretch>
                  <a:fillRect t="-9836"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panose="02040503050406030204" pitchFamily="18" charset="0"/>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xmlns:a14="http://schemas.microsoft.com/office/drawing/2010/main">
        <mc:Choice Requires="a14">
          <p:sp>
            <p:nvSpPr>
              <p:cNvPr id="14" name="Rectangle 13"/>
              <p:cNvSpPr/>
              <p:nvPr/>
            </p:nvSpPr>
            <p:spPr>
              <a:xfrm>
                <a:off x="1483609" y="6053465"/>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panose="02040503050406030204" pitchFamily="18" charset="0"/>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smtClean="0">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r>
                  <a:rPr lang="en-US" dirty="0" smtClean="0">
                    <a:solidFill>
                      <a:srgbClr val="0B5ED7"/>
                    </a:solidFill>
                  </a:rPr>
                  <a:t>)*4 =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b="0" i="1" smtClean="0">
                            <a:solidFill>
                              <a:srgbClr val="0B5ED7"/>
                            </a:solidFill>
                            <a:latin typeface="Cambria Math" panose="02040503050406030204" pitchFamily="18" charset="0"/>
                          </a:rPr>
                          <m:t>4</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=2</m:t>
                    </m:r>
                  </m:oMath>
                </a14:m>
                <a:r>
                  <a:rPr lang="en-US" dirty="0" smtClean="0">
                    <a:solidFill>
                      <a:srgbClr val="0B5ED7"/>
                    </a:solidFill>
                  </a:rPr>
                  <a:t>.0</a:t>
                </a:r>
                <a:endParaRPr lang="en-US" dirty="0">
                  <a:solidFill>
                    <a:srgbClr val="0B5ED7"/>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483600" y="6053465"/>
                <a:ext cx="7302924" cy="485454"/>
              </a:xfrm>
              <a:prstGeom prst="rect">
                <a:avLst/>
              </a:prstGeom>
              <a:blipFill rotWithShape="1">
                <a:blip r:embed="rId7"/>
                <a:stretch>
                  <a:fillRect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itle 1"/>
              <p:cNvSpPr>
                <a:spLocks noGrp="1"/>
              </p:cNvSpPr>
              <p:nvPr>
                <p:ph type="title"/>
              </p:nvPr>
            </p:nvSpPr>
            <p:spPr>
              <a:xfrm>
                <a:off x="527125" y="293949"/>
                <a:ext cx="8518676"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15" name="Title 1"/>
              <p:cNvSpPr>
                <a:spLocks noGrp="1" noRot="1" noChangeAspect="1" noMove="1" noResize="1" noEditPoints="1" noAdjustHandles="1" noChangeArrowheads="1" noChangeShapeType="1" noTextEdit="1"/>
              </p:cNvSpPr>
              <p:nvPr>
                <p:ph type="title"/>
              </p:nvPr>
            </p:nvSpPr>
            <p:spPr>
              <a:xfrm>
                <a:off x="527125" y="293913"/>
                <a:ext cx="8518676" cy="647611"/>
              </a:xfrm>
              <a:blipFill rotWithShape="1">
                <a:blip r:embed="rId8"/>
                <a:stretch>
                  <a:fillRect l="-3577"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val="1270464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634151"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r>
                  <a:rPr lang="en-US" dirty="0" smtClean="0">
                    <a:solidFill>
                      <a:prstClr val="black"/>
                    </a:solidFill>
                  </a:rPr>
                  <a:t>Given a database </a:t>
                </a:r>
                <a:r>
                  <a:rPr lang="en-US" i="1" dirty="0" smtClean="0">
                    <a:solidFill>
                      <a:prstClr val="black"/>
                    </a:solidFill>
                  </a:rPr>
                  <a:t>D</a:t>
                </a:r>
                <a:r>
                  <a:rPr lang="en-US" dirty="0" smtClean="0">
                    <a:solidFill>
                      <a:prstClr val="black"/>
                    </a:solidFill>
                  </a:rPr>
                  <a:t> = </a:t>
                </a:r>
                <a14:m>
                  <m:oMath xmlns:m="http://schemas.openxmlformats.org/officeDocument/2006/math">
                    <m:d>
                      <m:dPr>
                        <m:begChr m:val="{"/>
                        <m:endChr m:val="}"/>
                        <m:ctrlPr>
                          <a:rPr lang="en-US" i="1" smtClean="0">
                            <a:solidFill>
                              <a:prstClr val="black"/>
                            </a:solidFill>
                            <a:latin typeface="Cambria Math" panose="02040503050406030204" pitchFamily="18" charset="0"/>
                          </a:rPr>
                        </m:ctrlPr>
                      </m:dPr>
                      <m:e>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a:rPr>
                              <m:t>𝑛</m:t>
                            </m:r>
                          </m:sub>
                        </m:sSub>
                      </m:e>
                    </m:d>
                    <m:r>
                      <a:rPr lang="en-US" b="0" i="0" smtClean="0">
                        <a:solidFill>
                          <a:prstClr val="black"/>
                        </a:solidFill>
                        <a:latin typeface="Cambria Math"/>
                      </a:rPr>
                      <m:t>, </m:t>
                    </m:r>
                    <m:r>
                      <m:rPr>
                        <m:sty m:val="p"/>
                      </m:rPr>
                      <a:rPr lang="en-US" b="0" i="0" smtClean="0">
                        <a:solidFill>
                          <a:prstClr val="black"/>
                        </a:solidFill>
                        <a:latin typeface="Cambria Math"/>
                      </a:rPr>
                      <m:t>w</m:t>
                    </m:r>
                  </m:oMath>
                </a14:m>
                <a:r>
                  <a:rPr lang="en-IN" dirty="0" smtClean="0">
                    <a:solidFill>
                      <a:schemeClr val="tx1"/>
                    </a:solidFill>
                  </a:rPr>
                  <a:t>here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a:t>
                </a:r>
                <a:r>
                  <a:rPr lang="en-IN" dirty="0" smtClean="0">
                    <a:solidFill>
                      <a:schemeClr val="tx1"/>
                    </a:solidFill>
                  </a:rPr>
                  <a:t>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b="0" i="1" smtClean="0">
                                <a:solidFill>
                                  <a:prstClr val="black"/>
                                </a:solidFill>
                                <a:latin typeface="Cambria Math"/>
                              </a:rPr>
                              <m:t>𝑚</m:t>
                            </m:r>
                          </m:sub>
                        </m:sSub>
                      </m:e>
                    </m:d>
                    <m:r>
                      <a:rPr lang="en-US" b="0" i="0" smtClean="0">
                        <a:solidFill>
                          <a:prstClr val="black"/>
                        </a:solidFill>
                        <a:latin typeface="Cambria Math"/>
                      </a:rPr>
                      <m:t>. </m:t>
                    </m:r>
                    <m:r>
                      <m:rPr>
                        <m:sty m:val="p"/>
                      </m:rPr>
                      <a:rPr lang="en-US" b="0" i="0" smtClean="0">
                        <a:solidFill>
                          <a:prstClr val="black"/>
                        </a:solidFill>
                        <a:latin typeface="Cambria Math"/>
                      </a:rPr>
                      <m:t>Also</m:t>
                    </m:r>
                    <m:r>
                      <a:rPr lang="en-US" b="0" i="0" smtClean="0">
                        <a:solidFill>
                          <a:prstClr val="black"/>
                        </a:solidFill>
                        <a:latin typeface="Cambria Math"/>
                      </a:rPr>
                      <m:t>, </m:t>
                    </m:r>
                    <m:r>
                      <m:rPr>
                        <m:sty m:val="p"/>
                      </m:rPr>
                      <a:rPr lang="en-US" b="0" i="0" smtClean="0">
                        <a:solidFill>
                          <a:prstClr val="black"/>
                        </a:solidFill>
                        <a:latin typeface="Cambria Math"/>
                      </a:rPr>
                      <m:t>given</m:t>
                    </m:r>
                    <m:r>
                      <a:rPr lang="en-US" b="0" i="0" smtClean="0">
                        <a:solidFill>
                          <a:prstClr val="black"/>
                        </a:solidFill>
                        <a:latin typeface="Cambria Math"/>
                      </a:rPr>
                      <m:t> </m:t>
                    </m:r>
                    <m:r>
                      <m:rPr>
                        <m:sty m:val="p"/>
                      </m:rPr>
                      <a:rPr lang="en-US" b="0" i="0" smtClean="0">
                        <a:solidFill>
                          <a:prstClr val="black"/>
                        </a:solidFill>
                        <a:latin typeface="Cambria Math"/>
                      </a:rPr>
                      <m:t>a</m:t>
                    </m:r>
                    <m:r>
                      <a:rPr lang="en-US" b="0" i="0" smtClean="0">
                        <a:solidFill>
                          <a:prstClr val="black"/>
                        </a:solidFill>
                        <a:latin typeface="Cambria Math"/>
                      </a:rPr>
                      <m:t> </m:t>
                    </m:r>
                  </m:oMath>
                </a14:m>
                <a:r>
                  <a:rPr lang="en-IN" dirty="0" smtClean="0">
                    <a:solidFill>
                      <a:schemeClr val="tx1"/>
                    </a:solidFill>
                  </a:rPr>
                  <a:t>set of classes </a:t>
                </a:r>
                <a:r>
                  <a:rPr lang="en-IN" i="1" dirty="0" smtClean="0">
                    <a:solidFill>
                      <a:schemeClr val="tx1"/>
                    </a:solidFill>
                  </a:rPr>
                  <a:t>C</a:t>
                </a:r>
                <a:r>
                  <a:rPr lang="en-IN" dirty="0" smtClean="0">
                    <a:solidFill>
                      <a:schemeClr val="tx1"/>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𝑐</m:t>
                            </m:r>
                          </m:e>
                          <m:sub>
                            <m:r>
                              <a:rPr lang="en-US" b="0" i="1" smtClean="0">
                                <a:solidFill>
                                  <a:prstClr val="black"/>
                                </a:solidFill>
                                <a:latin typeface="Cambria Math"/>
                              </a:rPr>
                              <m:t>𝑘</m:t>
                            </m:r>
                          </m:sub>
                        </m:sSub>
                      </m:e>
                    </m:d>
                  </m:oMath>
                </a14:m>
                <a:r>
                  <a:rPr lang="en-IN" dirty="0" smtClean="0">
                    <a:solidFill>
                      <a:schemeClr val="tx1"/>
                    </a:solidFill>
                  </a:rPr>
                  <a:t>.</a:t>
                </a:r>
              </a:p>
              <a:p>
                <a:pPr algn="just"/>
                <a:r>
                  <a:rPr lang="en-IN" dirty="0" smtClean="0">
                    <a:solidFill>
                      <a:schemeClr val="tx1"/>
                    </a:solidFill>
                  </a:rPr>
                  <a:t> </a:t>
                </a:r>
              </a:p>
              <a:p>
                <a:pPr algn="just"/>
                <a:r>
                  <a:rPr lang="en-US" dirty="0" smtClean="0">
                    <a:solidFill>
                      <a:schemeClr val="tx1"/>
                    </a:solidFill>
                  </a:rPr>
                  <a:t>A decision tree </a:t>
                </a:r>
                <a:r>
                  <a:rPr lang="en-US" b="1" i="1" dirty="0" smtClean="0">
                    <a:solidFill>
                      <a:schemeClr val="tx1"/>
                    </a:solidFill>
                  </a:rPr>
                  <a:t>T</a:t>
                </a:r>
                <a:r>
                  <a:rPr lang="en-US" dirty="0" smtClean="0">
                    <a:solidFill>
                      <a:schemeClr val="tx1"/>
                    </a:solidFill>
                  </a:rPr>
                  <a:t> is a tree associated with </a:t>
                </a:r>
                <a:r>
                  <a:rPr lang="en-US" i="1" dirty="0" smtClean="0">
                    <a:solidFill>
                      <a:schemeClr val="tx1"/>
                    </a:solidFill>
                  </a:rPr>
                  <a:t>D</a:t>
                </a:r>
                <a:r>
                  <a:rPr lang="en-US" dirty="0" smtClean="0">
                    <a:solidFill>
                      <a:schemeClr val="tx1"/>
                    </a:solidFill>
                  </a:rPr>
                  <a:t> that has the following properties:</a:t>
                </a:r>
              </a:p>
              <a:p>
                <a:pPr algn="just"/>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internal node is labeled with an attribute </a:t>
                </a:r>
                <a:r>
                  <a:rPr lang="en-US" i="1" dirty="0" smtClean="0">
                    <a:solidFill>
                      <a:schemeClr val="tx1"/>
                    </a:solidFill>
                  </a:rPr>
                  <a:t>A</a:t>
                </a:r>
                <a:r>
                  <a:rPr lang="en-US" i="1" baseline="-25000" dirty="0" smtClean="0">
                    <a:solidFill>
                      <a:schemeClr val="tx1"/>
                    </a:solidFill>
                  </a:rPr>
                  <a:t>i</a:t>
                </a:r>
              </a:p>
              <a:p>
                <a:pPr marL="285750" indent="-285750" algn="just">
                  <a:buFont typeface="Arial" pitchFamily="34" charset="0"/>
                  <a:buChar char="•"/>
                </a:pPr>
                <a:endParaRPr lang="en-US" sz="800" i="1" baseline="-25000" dirty="0" smtClean="0">
                  <a:solidFill>
                    <a:schemeClr val="tx1"/>
                  </a:solidFill>
                </a:endParaRPr>
              </a:p>
              <a:p>
                <a:pPr marL="285750" indent="-285750" algn="just">
                  <a:buFont typeface="Arial" pitchFamily="34" charset="0"/>
                  <a:buChar char="•"/>
                </a:pPr>
                <a:r>
                  <a:rPr lang="en-US" dirty="0" smtClean="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leaf node is labeled with class </a:t>
                </a:r>
                <a:r>
                  <a:rPr lang="en-US" i="1" dirty="0" err="1" smtClean="0">
                    <a:solidFill>
                      <a:schemeClr val="tx1"/>
                    </a:solidFill>
                  </a:rPr>
                  <a:t>c</a:t>
                </a:r>
                <a:r>
                  <a:rPr lang="en-US" i="1" baseline="-25000" dirty="0" err="1" smtClean="0">
                    <a:solidFill>
                      <a:schemeClr val="tx1"/>
                    </a:solidFill>
                  </a:rPr>
                  <a:t>j</a:t>
                </a:r>
                <a:endParaRPr lang="en-IN" i="1" baseline="-25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34151" y="1612652"/>
                <a:ext cx="7734300" cy="4148068"/>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34151" y="161265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9.1: </a:t>
            </a:r>
            <a:r>
              <a:rPr lang="en-US" sz="2000" b="1" dirty="0" smtClean="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68074033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7021" y="1321142"/>
                <a:ext cx="8425339" cy="4669971"/>
              </a:xfrm>
            </p:spPr>
            <p:txBody>
              <a:bodyPr>
                <a:normAutofit lnSpcReduction="10000"/>
              </a:bodyPr>
              <a:lstStyle/>
              <a:p>
                <a:pPr algn="just"/>
                <a:r>
                  <a:rPr lang="en-US" sz="2000" dirty="0" smtClean="0">
                    <a:latin typeface="Times New Roman" panose="02020603050405020304" pitchFamily="18" charset="0"/>
                    <a:cs typeface="Times New Roman" panose="02020603050405020304" pitchFamily="18" charset="0"/>
                  </a:rPr>
                  <a:t>In general, if there are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attribute values, each occurring equally frequently, then the split information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b="0" i="1" smtClean="0">
                        <a:latin typeface="Cambria Math" panose="02040503050406030204" pitchFamily="18" charset="0"/>
                      </a:rPr>
                      <m:t>𝑚</m:t>
                    </m:r>
                  </m:oMath>
                </a14:m>
                <a:r>
                  <a:rPr lang="en-US" sz="20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Based on the Example 9.18, we can summarize our observation on split information as under:</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Split information is 0 when there is a single attribute value. It is a trivial case and implies </a:t>
                </a:r>
                <a:r>
                  <a:rPr lang="en-US" sz="1800" i="1" dirty="0" smtClean="0">
                    <a:latin typeface="Times New Roman" panose="02020603050405020304" pitchFamily="18" charset="0"/>
                    <a:cs typeface="Times New Roman" panose="02020603050405020304" pitchFamily="18" charset="0"/>
                  </a:rPr>
                  <a:t>the minimum possible value of split information</a:t>
                </a:r>
                <a:r>
                  <a:rPr lang="en-US" sz="18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For a given data set, when instances are uniformly distributed with respect to the attribute values, split information increases as the number of different attribute values increases.</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maximum value of split information occur when there are many possible attribute values, all are equally frequent.</a:t>
                </a:r>
              </a:p>
              <a:p>
                <a:pPr lvl="6" algn="just"/>
                <a:endParaRPr lang="en-US" sz="1000" dirty="0" smtClean="0">
                  <a:latin typeface="Times New Roman" panose="02020603050405020304" pitchFamily="18"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cs typeface="Times New Roman" panose="02020603050405020304" pitchFamily="18" charset="0"/>
                  </a:rPr>
                  <a:t>Note:</a:t>
                </a:r>
              </a:p>
              <a:p>
                <a:pPr algn="just"/>
                <a:r>
                  <a:rPr lang="en-US" sz="2000" dirty="0" smtClean="0">
                    <a:solidFill>
                      <a:srgbClr val="0B5ED7"/>
                    </a:solidFill>
                    <a:latin typeface="Times New Roman" panose="02020603050405020304" pitchFamily="18" charset="0"/>
                    <a:cs typeface="Times New Roman" panose="02020603050405020304" pitchFamily="18" charset="0"/>
                  </a:rPr>
                  <a:t>Split information varies between 0 and </a:t>
                </a:r>
                <a:r>
                  <a:rPr lang="en-US" sz="2000" i="1" dirty="0" smtClean="0">
                    <a:solidFill>
                      <a:srgbClr val="0B5ED7"/>
                    </a:solidFill>
                    <a:latin typeface="Times New Roman" panose="02020603050405020304" pitchFamily="18" charset="0"/>
                    <a:cs typeface="Times New Roman" panose="02020603050405020304" pitchFamily="18" charset="0"/>
                  </a:rPr>
                  <a:t>log</a:t>
                </a:r>
                <a:r>
                  <a:rPr lang="en-US" sz="2000" i="1" baseline="-25000" dirty="0" smtClean="0">
                    <a:solidFill>
                      <a:srgbClr val="0B5ED7"/>
                    </a:solidFill>
                    <a:latin typeface="Times New Roman" panose="02020603050405020304" pitchFamily="18" charset="0"/>
                    <a:cs typeface="Times New Roman" panose="02020603050405020304" pitchFamily="18" charset="0"/>
                  </a:rPr>
                  <a:t>2</a:t>
                </a:r>
                <a:r>
                  <a:rPr lang="en-US" sz="2000" i="1" dirty="0" smtClean="0">
                    <a:solidFill>
                      <a:srgbClr val="0B5ED7"/>
                    </a:solidFill>
                    <a:latin typeface="Times New Roman" panose="02020603050405020304" pitchFamily="18" charset="0"/>
                    <a:cs typeface="Times New Roman" panose="02020603050405020304" pitchFamily="18" charset="0"/>
                  </a:rPr>
                  <a:t>m</a:t>
                </a:r>
                <a:r>
                  <a:rPr lang="en-US" sz="2000" dirty="0" smtClean="0">
                    <a:solidFill>
                      <a:srgbClr val="0B5ED7"/>
                    </a:solidFill>
                    <a:latin typeface="Times New Roman" panose="02020603050405020304" pitchFamily="18" charset="0"/>
                    <a:cs typeface="Times New Roman" panose="02020603050405020304" pitchFamily="18" charset="0"/>
                  </a:rPr>
                  <a:t> (both inclusive)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7005" y="1321142"/>
                <a:ext cx="8425339" cy="4669971"/>
              </a:xfrm>
              <a:blipFill rotWithShape="1">
                <a:blip r:embed="rId2"/>
                <a:stretch>
                  <a:fillRect l="-796" t="-1305"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Title 1"/>
              <p:cNvSpPr>
                <a:spLocks noGrp="1"/>
              </p:cNvSpPr>
              <p:nvPr>
                <p:ph type="title"/>
              </p:nvPr>
            </p:nvSpPr>
            <p:spPr>
              <a:xfrm>
                <a:off x="720767" y="293949"/>
                <a:ext cx="8325039"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panose="02040503050406030204" pitchFamily="18" charset="0"/>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xmlns="">
          <p:sp>
            <p:nvSpPr>
              <p:cNvPr id="7" name="Title 1"/>
              <p:cNvSpPr>
                <a:spLocks noGrp="1" noRot="1" noChangeAspect="1" noMove="1" noResize="1" noEditPoints="1" noAdjustHandles="1" noChangeArrowheads="1" noChangeShapeType="1" noTextEdit="1"/>
              </p:cNvSpPr>
              <p:nvPr>
                <p:ph type="title"/>
              </p:nvPr>
            </p:nvSpPr>
            <p:spPr>
              <a:xfrm>
                <a:off x="720761" y="293913"/>
                <a:ext cx="8325039" cy="647611"/>
              </a:xfrm>
              <a:blipFill rotWithShape="1">
                <a:blip r:embed="rId3"/>
                <a:stretch>
                  <a:fillRect l="-3660"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val="25997996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13205" y="585759"/>
                <a:ext cx="8342209" cy="636339"/>
              </a:xfrm>
            </p:spPr>
            <p:txBody>
              <a:bodyPr>
                <a:noAutofit/>
              </a:bodyPr>
              <a:lstStyle/>
              <a:p>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d>
                      <m:dPr>
                        <m:ctrlPr>
                          <a:rPr lang="en-US" sz="4000" i="1">
                            <a:solidFill>
                              <a:srgbClr val="A50021"/>
                            </a:solidFill>
                            <a:latin typeface="Cambria Math" panose="02040503050406030204" pitchFamily="18" charset="0"/>
                            <a:ea typeface="Cambria Math" panose="02040503050406030204" pitchFamily="18" charset="0"/>
                            <a:cs typeface="Times New Roman" pitchFamily="18" charset="0"/>
                          </a:rPr>
                        </m:ctrlPr>
                      </m:dPr>
                      <m:e>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𝐴</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𝐵</m:t>
                        </m:r>
                      </m:e>
                    </m:d>
                  </m:oMath>
                </a14:m>
                <a:endParaRPr lang="en-US"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13186" y="585754"/>
                <a:ext cx="8342209" cy="636339"/>
              </a:xfrm>
              <a:blipFill rotWithShape="1">
                <a:blip r:embed="rId2"/>
                <a:stretch>
                  <a:fillRect l="-3728" t="-20192" b="-49038"/>
                </a:stretch>
              </a:blipFill>
            </p:spPr>
            <p:txBody>
              <a:bodyPr/>
              <a:lstStyle/>
              <a:p>
                <a:r>
                  <a:rPr lang="en-IN">
                    <a:noFill/>
                  </a:rPr>
                  <a:t> </a:t>
                </a:r>
              </a:p>
            </p:txBody>
          </p:sp>
        </mc:Fallback>
      </mc:AlternateContent>
      <p:sp>
        <p:nvSpPr>
          <p:cNvPr id="3" name="Content Placeholder 2"/>
          <p:cNvSpPr>
            <a:spLocks noGrp="1"/>
          </p:cNvSpPr>
          <p:nvPr>
            <p:ph idx="1"/>
          </p:nvPr>
        </p:nvSpPr>
        <p:spPr>
          <a:xfrm>
            <a:off x="468096" y="1465118"/>
            <a:ext cx="8425339" cy="4859482"/>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Information gain signifies how much information will be gained on partitioning the values of attribute </a:t>
            </a:r>
            <a:r>
              <a:rPr lang="en-US" sz="2000" i="1" dirty="0" smtClean="0">
                <a:latin typeface="Times New Roman" panose="02020603050405020304" pitchFamily="18" charset="0"/>
                <a:cs typeface="Times New Roman" panose="02020603050405020304" pitchFamily="18" charset="0"/>
              </a:rPr>
              <a:t>A</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Higher </a:t>
            </a:r>
            <a:r>
              <a:rPr lang="en-US" sz="1800" dirty="0">
                <a:latin typeface="Times New Roman" panose="02020603050405020304" pitchFamily="18" charset="0"/>
                <a:cs typeface="Times New Roman" panose="02020603050405020304" pitchFamily="18" charset="0"/>
              </a:rPr>
              <a:t>information gain means splitting of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is more desirable</a:t>
            </a:r>
            <a:r>
              <a:rPr lang="en-US" sz="1800" dirty="0" smtClean="0">
                <a:latin typeface="Times New Roman" panose="02020603050405020304" pitchFamily="18" charset="0"/>
                <a:cs typeface="Times New Roman" panose="02020603050405020304" pitchFamily="18" charset="0"/>
              </a:rPr>
              <a:t>.</a:t>
            </a:r>
          </a:p>
          <a:p>
            <a:pPr lvl="8" algn="just"/>
            <a:r>
              <a:rPr lang="en-US" sz="800" dirty="0" smtClean="0">
                <a:latin typeface="Times New Roman" panose="02020603050405020304" pitchFamily="18" charset="0"/>
                <a:cs typeface="Times New Roman" panose="02020603050405020304" pitchFamily="18" charset="0"/>
              </a:rPr>
              <a:t> </a:t>
            </a:r>
          </a:p>
          <a:p>
            <a:pPr algn="just"/>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the other hand, </a:t>
            </a:r>
            <a:r>
              <a:rPr lang="en-US" sz="2000" dirty="0" smtClean="0">
                <a:latin typeface="Times New Roman" panose="02020603050405020304" pitchFamily="18" charset="0"/>
                <a:cs typeface="Times New Roman" panose="02020603050405020304" pitchFamily="18" charset="0"/>
              </a:rPr>
              <a:t>split </a:t>
            </a:r>
            <a:r>
              <a:rPr lang="en-US" sz="2000" dirty="0">
                <a:latin typeface="Times New Roman" panose="02020603050405020304" pitchFamily="18" charset="0"/>
                <a:cs typeface="Times New Roman" panose="02020603050405020304" pitchFamily="18" charset="0"/>
              </a:rPr>
              <a:t>information forms the denominator in the gain ratio formula. </a:t>
            </a:r>
            <a:endParaRPr lang="en-US" sz="20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This </a:t>
            </a:r>
            <a:r>
              <a:rPr lang="en-US" sz="1800" dirty="0">
                <a:latin typeface="Times New Roman" panose="02020603050405020304" pitchFamily="18" charset="0"/>
                <a:cs typeface="Times New Roman" panose="02020603050405020304" pitchFamily="18" charset="0"/>
              </a:rPr>
              <a:t>implies that higher the value of split information is, lower the gain ratio. </a:t>
            </a:r>
            <a:endParaRPr lang="en-US" sz="1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In </a:t>
            </a:r>
            <a:r>
              <a:rPr lang="en-US" sz="1800" dirty="0">
                <a:latin typeface="Times New Roman" panose="02020603050405020304" pitchFamily="18" charset="0"/>
                <a:cs typeface="Times New Roman" panose="02020603050405020304" pitchFamily="18" charset="0"/>
              </a:rPr>
              <a:t>turns, it decreases the information gain.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070C0"/>
                </a:solidFill>
                <a:latin typeface="Times New Roman" panose="02020603050405020304" pitchFamily="18" charset="0"/>
                <a:cs typeface="Times New Roman" panose="02020603050405020304" pitchFamily="18" charset="0"/>
              </a:rPr>
              <a:t>Further</a:t>
            </a:r>
            <a:r>
              <a:rPr lang="en-US" sz="2000" dirty="0">
                <a:solidFill>
                  <a:srgbClr val="0070C0"/>
                </a:solidFill>
                <a:latin typeface="Times New Roman" panose="02020603050405020304" pitchFamily="18" charset="0"/>
                <a:cs typeface="Times New Roman" panose="02020603050405020304" pitchFamily="18" charset="0"/>
              </a:rPr>
              <a:t>, information gain is large when there are many distinct attribute values. </a:t>
            </a:r>
            <a:endParaRPr lang="en-US" sz="20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When </a:t>
            </a:r>
            <a:r>
              <a:rPr lang="en-US" sz="1800" dirty="0">
                <a:solidFill>
                  <a:srgbClr val="0070C0"/>
                </a:solidFill>
                <a:latin typeface="Times New Roman" panose="02020603050405020304" pitchFamily="18" charset="0"/>
                <a:cs typeface="Times New Roman" panose="02020603050405020304" pitchFamily="18" charset="0"/>
              </a:rPr>
              <a:t>many distinct values, split information is also a large value. </a:t>
            </a:r>
            <a:endParaRPr lang="en-US" sz="18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This </a:t>
            </a:r>
            <a:r>
              <a:rPr lang="en-US" sz="1800" dirty="0">
                <a:solidFill>
                  <a:srgbClr val="0070C0"/>
                </a:solidFill>
                <a:latin typeface="Times New Roman" panose="02020603050405020304" pitchFamily="18" charset="0"/>
                <a:cs typeface="Times New Roman" panose="02020603050405020304" pitchFamily="18" charset="0"/>
              </a:rPr>
              <a:t>way split information reduces the value of gain ratio, thus resulting a balanced value for information gain. </a:t>
            </a:r>
            <a:endParaRPr lang="en-US" sz="1800" dirty="0" smtClean="0">
              <a:solidFill>
                <a:srgbClr val="0070C0"/>
              </a:solidFill>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Like information gain </a:t>
            </a:r>
            <a:r>
              <a:rPr lang="en-US" sz="2000" dirty="0" smtClean="0">
                <a:latin typeface="Times New Roman" panose="02020603050405020304" pitchFamily="18" charset="0"/>
                <a:cs typeface="Times New Roman" panose="02020603050405020304" pitchFamily="18" charset="0"/>
              </a:rPr>
              <a:t>(in ID3</a:t>
            </a:r>
            <a:r>
              <a:rPr lang="en-US" sz="2000" dirty="0">
                <a:latin typeface="Times New Roman" panose="02020603050405020304" pitchFamily="18" charset="0"/>
                <a:cs typeface="Times New Roman" panose="02020603050405020304" pitchFamily="18" charset="0"/>
              </a:rPr>
              <a:t>), the attribute with the maximum gain ratio is selected as the splitting attribute in C4.5.</a:t>
            </a:r>
          </a:p>
          <a:p>
            <a:pPr algn="just"/>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111</a:t>
            </a:fld>
            <a:endParaRPr lang="en-IN" dirty="0">
              <a:solidFill>
                <a:srgbClr val="04617B">
                  <a:shade val="90000"/>
                </a:srgbClr>
              </a:solidFill>
            </a:endParaRPr>
          </a:p>
        </p:txBody>
      </p:sp>
    </p:spTree>
    <p:extLst>
      <p:ext uri="{BB962C8B-B14F-4D97-AF65-F5344CB8AC3E}">
        <p14:creationId xmlns:p14="http://schemas.microsoft.com/office/powerpoint/2010/main" val="12533029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78853" y="307081"/>
                <a:ext cx="8425339" cy="871440"/>
              </a:xfrm>
            </p:spPr>
            <p:txBody>
              <a:bodyPr>
                <a:noAutofit/>
              </a:bodyPr>
              <a:lstStyle/>
              <a:p>
                <a:r>
                  <a:rPr lang="en-US" sz="4000" dirty="0">
                    <a:solidFill>
                      <a:srgbClr val="A50021"/>
                    </a:solidFill>
                    <a:latin typeface="Times New Roman" pitchFamily="18" charset="0"/>
                    <a:cs typeface="Times New Roman" pitchFamily="18" charset="0"/>
                  </a:rPr>
                  <a:t>Calculation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r>
                  <a:rPr lang="en-US" sz="4000" dirty="0" smtClean="0">
                    <a:solidFill>
                      <a:srgbClr val="A50021"/>
                    </a:solidFill>
                    <a:latin typeface="Times New Roman" pitchFamily="18" charset="0"/>
                    <a:cs typeface="Times New Roman" pitchFamily="18" charset="0"/>
                  </a:rPr>
                  <a:t> using </a:t>
                </a:r>
                <a:r>
                  <a:rPr lang="en-US" sz="4000" dirty="0">
                    <a:solidFill>
                      <a:srgbClr val="A50021"/>
                    </a:solidFill>
                    <a:latin typeface="Times New Roman" pitchFamily="18" charset="0"/>
                    <a:cs typeface="Times New Roman" pitchFamily="18" charset="0"/>
                  </a:rPr>
                  <a:t>Frequency Table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78835" y="307081"/>
                <a:ext cx="8425339" cy="871440"/>
              </a:xfrm>
              <a:blipFill rotWithShape="1">
                <a:blip r:embed="rId2"/>
                <a:stretch>
                  <a:fillRect l="-3690" b="-356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515721"/>
                <a:ext cx="8425339" cy="5057201"/>
              </a:xfrm>
            </p:spPr>
            <p:txBody>
              <a:bodyPr>
                <a:normAutofit fontScale="92500" lnSpcReduction="20000"/>
              </a:bodyPr>
              <a:lstStyle/>
              <a:p>
                <a:pPr algn="just"/>
                <a:r>
                  <a:rPr lang="en-US" sz="2000" dirty="0" smtClean="0">
                    <a:latin typeface="Times New Roman" panose="02020603050405020304" pitchFamily="18" charset="0"/>
                    <a:cs typeface="Times New Roman" panose="02020603050405020304" pitchFamily="18" charset="0"/>
                  </a:rPr>
                  <a:t>The frequency table can be used to calculate the gain ratio for a given data set and an attribute.</a:t>
                </a:r>
              </a:p>
              <a:p>
                <a:pPr lvl="8" algn="just"/>
                <a:r>
                  <a:rPr lang="en-US" sz="800" dirty="0" smtClean="0">
                    <a:latin typeface="Times New Roman" panose="02020603050405020304" pitchFamily="18" charset="0"/>
                    <a:cs typeface="Times New Roman" panose="02020603050405020304" pitchFamily="18" charset="0"/>
                  </a:rPr>
                  <a:t> </a:t>
                </a:r>
              </a:p>
              <a:p>
                <a:pPr algn="just"/>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have already learned the calculation of information gain using Frequency Table.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calculate gain ratio, in addition to information gain, we are also to calculate split information.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split information can be calculated from frequency table as follows</a:t>
                </a:r>
                <a:r>
                  <a:rPr lang="en-US" sz="2000" dirty="0" smtClean="0">
                    <a:latin typeface="Times New Roman" panose="02020603050405020304" pitchFamily="18" charset="0"/>
                    <a:cs typeface="Times New Roman" panose="02020603050405020304" pitchFamily="18" charset="0"/>
                  </a:rPr>
                  <a: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each non-zero column sum say </a:t>
                </a:r>
                <a14:m>
                  <m:oMath xmlns:m="http://schemas.openxmlformats.org/officeDocument/2006/math">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oMath>
                </a14:m>
                <a:r>
                  <a:rPr lang="en-US" sz="2000" dirty="0">
                    <a:latin typeface="Times New Roman" panose="02020603050405020304" pitchFamily="18" charset="0"/>
                    <a:cs typeface="Times New Roman" panose="02020603050405020304" pitchFamily="18" charset="0"/>
                  </a:rPr>
                  <a:t> contribute |</a:t>
                </a:r>
                <a14:m>
                  <m:oMath xmlns:m="http://schemas.openxmlformats.org/officeDocument/2006/math">
                    <m:sSub>
                      <m:sSubPr>
                        <m:ctrlPr>
                          <a:rPr lang="en-US" sz="2000" i="1">
                            <a:latin typeface="Cambria Math" panose="02040503050406030204" pitchFamily="18" charset="0"/>
                            <a:cs typeface="Times New Roman" pitchFamily="18" charset="0"/>
                          </a:rPr>
                        </m:ctrlPr>
                      </m:sSubPr>
                      <m:e>
                        <m:r>
                          <m:rPr>
                            <m:sty m:val="p"/>
                          </m:rPr>
                          <a:rPr lang="en-US" sz="2000" i="0">
                            <a:latin typeface="Cambria Math" panose="02040503050406030204" pitchFamily="18" charset="0"/>
                            <a:cs typeface="Times New Roman" pitchFamily="18" charset="0"/>
                          </a:rPr>
                          <m:t>D</m:t>
                        </m:r>
                      </m:e>
                      <m:sub>
                        <m:r>
                          <m:rPr>
                            <m:sty m:val="p"/>
                          </m:rPr>
                          <a:rPr lang="en-US" sz="2000" i="0">
                            <a:latin typeface="Cambria Math" panose="02040503050406030204" pitchFamily="18" charset="0"/>
                            <a:cs typeface="Times New Roman" pitchFamily="18" charset="0"/>
                          </a:rPr>
                          <m:t>j</m:t>
                        </m:r>
                      </m:sub>
                    </m:sSub>
                  </m:oMath>
                </a14:m>
                <a:r>
                  <a:rPr lang="en-US" sz="2000" dirty="0">
                    <a:latin typeface="Times New Roman" panose="02020603050405020304" pitchFamily="18" charset="0"/>
                    <a:cs typeface="Times New Roman" panose="02020603050405020304" pitchFamily="18" charset="0"/>
                  </a:rPr>
                  <a:t>| for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column (i.e.,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value of the attribute). Thus the split information </a:t>
                </a:r>
                <a:r>
                  <a:rPr lang="en-US" sz="2000" dirty="0" smtClean="0">
                    <a:latin typeface="Times New Roman" panose="02020603050405020304" pitchFamily="18" charset="0"/>
                    <a:cs typeface="Times New Roman" panose="02020603050405020304" pitchFamily="18" charset="0"/>
                  </a:rPr>
                  <a:t>is</a:t>
                </a:r>
              </a:p>
              <a:p>
                <a:pPr lvl="8" algn="just"/>
                <a:endParaRPr lang="en-US" sz="800" dirty="0">
                  <a:latin typeface="Times New Roman" panose="02020603050405020304" pitchFamily="18" charset="0"/>
                  <a:cs typeface="Times New Roman" panose="02020603050405020304" pitchFamily="18" charset="0"/>
                </a:endParaRPr>
              </a:p>
              <a:p>
                <a:pPr marL="393192" lvl="1" indent="0" algn="just">
                  <a:buNone/>
                </a:pPr>
                <a:r>
                  <a:rPr lang="en-US" sz="2000" dirty="0" smtClean="0">
                    <a:cs typeface="Times New Roman" pitchFamily="18" charset="0"/>
                  </a:rPr>
                  <a:t>                            </a:t>
                </a:r>
                <a14:m>
                  <m:oMath xmlns:m="http://schemas.openxmlformats.org/officeDocument/2006/math">
                    <m:sSubSup>
                      <m:sSubSupPr>
                        <m:ctrlPr>
                          <a:rPr lang="en-US" sz="2000" i="1">
                            <a:latin typeface="Cambria Math" panose="02040503050406030204" pitchFamily="18" charset="0"/>
                            <a:cs typeface="Times New Roman" pitchFamily="18" charset="0"/>
                          </a:rPr>
                        </m:ctrlPr>
                      </m:sSubSupPr>
                      <m:e>
                        <m:r>
                          <a:rPr lang="en-US" sz="2000">
                            <a:latin typeface="Cambria Math" panose="02040503050406030204" pitchFamily="18" charset="0"/>
                            <a:cs typeface="Times New Roman" pitchFamily="18" charset="0"/>
                          </a:rPr>
                          <m:t>𝐸</m:t>
                        </m:r>
                      </m:e>
                      <m:sub>
                        <m:r>
                          <a:rPr lang="en-US" sz="2000">
                            <a:latin typeface="Cambria Math" panose="02040503050406030204" pitchFamily="18" charset="0"/>
                            <a:cs typeface="Times New Roman" pitchFamily="18" charset="0"/>
                          </a:rPr>
                          <m:t>𝐴</m:t>
                        </m:r>
                      </m:sub>
                      <m:sup>
                        <m:r>
                          <a:rPr lang="en-US" sz="2000">
                            <a:latin typeface="Cambria Math" panose="02040503050406030204" pitchFamily="18" charset="0"/>
                            <a:cs typeface="Times New Roman" pitchFamily="18" charset="0"/>
                          </a:rPr>
                          <m:t>∗</m:t>
                        </m:r>
                      </m:sup>
                    </m:sSubSup>
                  </m:oMath>
                </a14:m>
                <a:r>
                  <a:rPr lang="en-IN" sz="2000" dirty="0">
                    <a:latin typeface="Times New Roman" panose="02020603050405020304" pitchFamily="18" charset="0"/>
                    <a:cs typeface="Times New Roman" panose="02020603050405020304" pitchFamily="18" charset="0"/>
                  </a:rPr>
                  <a:t>(D) = </a:t>
                </a:r>
                <a14:m>
                  <m:oMath xmlns:m="http://schemas.openxmlformats.org/officeDocument/2006/math">
                    <m:r>
                      <a:rPr lang="en-US" sz="2000">
                        <a:latin typeface="Cambria Math" panose="02040503050406030204" pitchFamily="18" charset="0"/>
                        <a:cs typeface="Times New Roman" pitchFamily="18" charset="0"/>
                      </a:rPr>
                      <m:t>−</m:t>
                    </m:r>
                    <m:nary>
                      <m:naryPr>
                        <m:chr m:val="∑"/>
                        <m:ctrlPr>
                          <a:rPr lang="en-US" sz="2000" i="1">
                            <a:latin typeface="Cambria Math" panose="02040503050406030204" pitchFamily="18" charset="0"/>
                            <a:cs typeface="Times New Roman" pitchFamily="18" charset="0"/>
                          </a:rPr>
                        </m:ctrlPr>
                      </m:naryPr>
                      <m:sub>
                        <m:r>
                          <m:rPr>
                            <m:brk m:alnAt="23"/>
                          </m:rPr>
                          <a:rPr lang="en-US" sz="2000">
                            <a:latin typeface="Cambria Math" panose="02040503050406030204" pitchFamily="18" charset="0"/>
                            <a:cs typeface="Times New Roman" pitchFamily="18" charset="0"/>
                          </a:rPr>
                          <m:t>𝑗</m:t>
                        </m:r>
                        <m:r>
                          <a:rPr lang="en-US" sz="2000">
                            <a:latin typeface="Cambria Math" panose="02040503050406030204" pitchFamily="18" charset="0"/>
                            <a:cs typeface="Times New Roman" pitchFamily="18" charset="0"/>
                          </a:rPr>
                          <m:t>=1</m:t>
                        </m:r>
                      </m:sub>
                      <m:sup>
                        <m:r>
                          <m:rPr>
                            <m:sty m:val="p"/>
                          </m:rPr>
                          <a:rPr lang="en-US" sz="2000" b="0" i="0" smtClean="0">
                            <a:latin typeface="Cambria Math"/>
                            <a:cs typeface="Times New Roman" pitchFamily="18" charset="0"/>
                          </a:rPr>
                          <m:t>m</m:t>
                        </m:r>
                      </m:sup>
                      <m:e>
                        <m:f>
                          <m:fPr>
                            <m:ctrlPr>
                              <a:rPr lang="en-US" sz="2000" i="1">
                                <a:latin typeface="Cambria Math" panose="02040503050406030204" pitchFamily="18" charset="0"/>
                                <a:cs typeface="Times New Roman" pitchFamily="18" charset="0"/>
                              </a:rPr>
                            </m:ctrlPr>
                          </m:fPr>
                          <m:num>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m:rPr>
                                <m:nor/>
                              </m:rPr>
                              <a:rPr lang="en-US" sz="2000" dirty="0">
                                <a:latin typeface="Times New Roman" panose="02020603050405020304" pitchFamily="18" charset="0"/>
                                <a:cs typeface="Times New Roman" panose="02020603050405020304" pitchFamily="18" charset="0"/>
                              </a:rPr>
                              <m:t>|</m:t>
                            </m:r>
                            <m:r>
                              <m:rPr>
                                <m:nor/>
                              </m:rPr>
                              <a:rPr lang="en-US" sz="2000" dirty="0">
                                <a:latin typeface="Times New Roman" panose="02020603050405020304" pitchFamily="18" charset="0"/>
                                <a:cs typeface="Times New Roman" panose="02020603050405020304" pitchFamily="18" charset="0"/>
                              </a:rPr>
                              <m:t>D</m:t>
                            </m:r>
                            <m:r>
                              <m:rPr>
                                <m:nor/>
                              </m:rPr>
                              <a:rPr lang="en-US" sz="2000" dirty="0">
                                <a:latin typeface="Times New Roman" panose="02020603050405020304" pitchFamily="18" charset="0"/>
                                <a:cs typeface="Times New Roman" panose="02020603050405020304" pitchFamily="18" charset="0"/>
                              </a:rPr>
                              <m:t>|</m:t>
                            </m:r>
                          </m:den>
                        </m:f>
                      </m:e>
                    </m:nary>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𝑙𝑜𝑔</m:t>
                        </m:r>
                      </m:e>
                      <m:sub>
                        <m:r>
                          <a:rPr lang="en-US" sz="2000">
                            <a:latin typeface="Cambria Math" panose="02040503050406030204" pitchFamily="18" charset="0"/>
                            <a:cs typeface="Times New Roman" pitchFamily="18" charset="0"/>
                          </a:rPr>
                          <m:t>2</m:t>
                        </m:r>
                      </m:sub>
                    </m:sSub>
                    <m:f>
                      <m:fPr>
                        <m:ctrlPr>
                          <a:rPr lang="en-US" sz="2000" i="1">
                            <a:latin typeface="Cambria Math" panose="02040503050406030204" pitchFamily="18" charset="0"/>
                            <a:cs typeface="Times New Roman" pitchFamily="18" charset="0"/>
                          </a:rPr>
                        </m:ctrlPr>
                      </m:fPr>
                      <m:num>
                        <m:sSub>
                          <m:sSubPr>
                            <m:ctrlPr>
                              <a:rPr lang="en-US" sz="2000" i="1">
                                <a:latin typeface="Cambria Math" panose="02040503050406030204" pitchFamily="18" charset="0"/>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a:rPr lang="en-US" sz="2000">
                            <a:latin typeface="Cambria Math" panose="02040503050406030204" pitchFamily="18" charset="0"/>
                            <a:cs typeface="Times New Roman" pitchFamily="18" charset="0"/>
                          </a:rPr>
                          <m:t>|</m:t>
                        </m:r>
                        <m:r>
                          <a:rPr lang="en-US" sz="2000">
                            <a:latin typeface="Cambria Math" panose="02040503050406030204" pitchFamily="18" charset="0"/>
                            <a:cs typeface="Times New Roman" pitchFamily="18" charset="0"/>
                          </a:rPr>
                          <m:t>𝐷</m:t>
                        </m:r>
                        <m:r>
                          <a:rPr lang="en-US" sz="2000">
                            <a:latin typeface="Cambria Math" panose="02040503050406030204" pitchFamily="18" charset="0"/>
                            <a:cs typeface="Times New Roman" pitchFamily="18" charset="0"/>
                          </a:rPr>
                          <m:t>|</m:t>
                        </m:r>
                      </m:den>
                    </m:f>
                  </m:oMath>
                </a14:m>
                <a:endParaRPr lang="en-US" sz="2000" dirty="0" smtClean="0">
                  <a:latin typeface="Times New Roman" panose="02020603050405020304" pitchFamily="18" charset="0"/>
                  <a:cs typeface="Times New Roman" panose="02020603050405020304" pitchFamily="18" charset="0"/>
                </a:endParaRPr>
              </a:p>
              <a:p>
                <a:pPr lvl="4" algn="just"/>
                <a:endParaRPr lang="en-US" sz="1600" dirty="0">
                  <a:latin typeface="Times New Roman" panose="02020603050405020304" pitchFamily="18" charset="0"/>
                  <a:cs typeface="Times New Roman" panose="02020603050405020304" pitchFamily="18" charset="0"/>
                </a:endParaRPr>
              </a:p>
              <a:p>
                <a:pPr marL="393192" lvl="1" indent="0" algn="just">
                  <a:buNone/>
                </a:pPr>
                <a:r>
                  <a:rPr lang="en-US" sz="2000" dirty="0">
                    <a:latin typeface="Times New Roman" panose="02020603050405020304" pitchFamily="18" charset="0"/>
                    <a:cs typeface="Times New Roman" panose="02020603050405020304" pitchFamily="18" charset="0"/>
                  </a:rPr>
                  <a:t>If there </a:t>
                </a:r>
                <a:r>
                  <a:rPr lang="en-US" sz="2000" dirty="0" smtClean="0">
                    <a:latin typeface="Times New Roman" panose="02020603050405020304" pitchFamily="18" charset="0"/>
                    <a:cs typeface="Times New Roman" panose="02020603050405020304" pitchFamily="18" charset="0"/>
                  </a:rPr>
                  <a:t>are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-columns in the frequency table.</a:t>
                </a:r>
              </a:p>
              <a:p>
                <a:pPr marL="393192" lvl="1" indent="0" algn="just">
                  <a:buNone/>
                </a:pP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2200" b="1" dirty="0" smtClean="0">
                    <a:solidFill>
                      <a:srgbClr val="CC3300"/>
                    </a:solidFill>
                    <a:latin typeface="Times New Roman" panose="02020603050405020304" pitchFamily="18" charset="0"/>
                    <a:cs typeface="Times New Roman" panose="02020603050405020304" pitchFamily="18" charset="0"/>
                  </a:rPr>
                  <a:t>Practice</a:t>
                </a:r>
                <a:r>
                  <a:rPr lang="en-US" sz="2200" b="1" dirty="0">
                    <a:solidFill>
                      <a:srgbClr val="CC3300"/>
                    </a:solidFill>
                    <a:latin typeface="Times New Roman" panose="02020603050405020304" pitchFamily="18" charset="0"/>
                    <a:cs typeface="Times New Roman" panose="02020603050405020304" pitchFamily="18" charset="0"/>
                  </a:rPr>
                  <a:t>: </a:t>
                </a:r>
                <a:endParaRPr lang="en-US" sz="2200" b="1" dirty="0" smtClean="0">
                  <a:solidFill>
                    <a:srgbClr val="CC3300"/>
                  </a:solidFill>
                  <a:latin typeface="Times New Roman" panose="02020603050405020304" pitchFamily="18" charset="0"/>
                  <a:cs typeface="Times New Roman" panose="02020603050405020304" pitchFamily="18" charset="0"/>
                </a:endParaRPr>
              </a:p>
              <a:p>
                <a:pPr marL="0" indent="0" algn="just">
                  <a:buNone/>
                </a:pPr>
                <a:r>
                  <a:rPr lang="en-US" sz="2200" dirty="0" smtClean="0">
                    <a:solidFill>
                      <a:srgbClr val="CC3300"/>
                    </a:solidFill>
                    <a:latin typeface="Times New Roman" panose="02020603050405020304" pitchFamily="18" charset="0"/>
                    <a:cs typeface="Times New Roman" panose="02020603050405020304" pitchFamily="18" charset="0"/>
                  </a:rPr>
                  <a:t>Using </a:t>
                </a:r>
                <a:r>
                  <a:rPr lang="en-US" sz="2200" dirty="0">
                    <a:solidFill>
                      <a:srgbClr val="CC3300"/>
                    </a:solidFill>
                    <a:latin typeface="Times New Roman" panose="02020603050405020304" pitchFamily="18" charset="0"/>
                    <a:cs typeface="Times New Roman" panose="02020603050405020304" pitchFamily="18" charset="0"/>
                  </a:rPr>
                  <a:t>Gain </a:t>
                </a:r>
                <a:r>
                  <a:rPr lang="en-US" sz="2200" dirty="0" smtClean="0">
                    <a:solidFill>
                      <a:srgbClr val="CC3300"/>
                    </a:solidFill>
                    <a:latin typeface="Times New Roman" panose="02020603050405020304" pitchFamily="18" charset="0"/>
                    <a:cs typeface="Times New Roman" panose="02020603050405020304" pitchFamily="18" charset="0"/>
                  </a:rPr>
                  <a:t>ratio as the measurement of splitting attributes, draw the decision trees for OPTH and EMP data sets. Give calculation of gain ratio at each node.</a:t>
                </a:r>
                <a:endParaRPr lang="en-US" sz="2200" dirty="0">
                  <a:solidFill>
                    <a:srgbClr val="CC33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515721"/>
                <a:ext cx="8425339" cy="5057201"/>
              </a:xfrm>
              <a:blipFill rotWithShape="1">
                <a:blip r:embed="rId3"/>
                <a:stretch>
                  <a:fillRect l="-796" t="-1689" r="-724" b="-2292"/>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112</a:t>
            </a:fld>
            <a:endParaRPr lang="en-IN" dirty="0">
              <a:solidFill>
                <a:srgbClr val="04617B">
                  <a:shade val="90000"/>
                </a:srgbClr>
              </a:solidFill>
            </a:endParaRPr>
          </a:p>
        </p:txBody>
      </p:sp>
    </p:spTree>
    <p:extLst>
      <p:ext uri="{BB962C8B-B14F-4D97-AF65-F5344CB8AC3E}">
        <p14:creationId xmlns:p14="http://schemas.microsoft.com/office/powerpoint/2010/main" val="37451887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6" y="499693"/>
            <a:ext cx="9157092" cy="522284"/>
          </a:xfrm>
        </p:spPr>
        <p:txBody>
          <a:bodyPr>
            <a:noAutofit/>
          </a:bodyPr>
          <a:lstStyle/>
          <a:p>
            <a:r>
              <a:rPr lang="en-US" sz="3600" dirty="0" smtClean="0">
                <a:solidFill>
                  <a:srgbClr val="A50021"/>
                </a:solidFill>
                <a:latin typeface="Times New Roman" pitchFamily="18" charset="0"/>
                <a:cs typeface="Times New Roman" pitchFamily="18" charset="0"/>
              </a:rPr>
              <a:t>Summary </a:t>
            </a:r>
            <a:r>
              <a:rPr lang="en-US" sz="3600" dirty="0">
                <a:solidFill>
                  <a:srgbClr val="A50021"/>
                </a:solidFill>
                <a:latin typeface="Times New Roman" pitchFamily="18" charset="0"/>
                <a:cs typeface="Times New Roman" pitchFamily="18" charset="0"/>
              </a:rPr>
              <a:t>of Decision Tree Induction Algorithms</a:t>
            </a:r>
          </a:p>
        </p:txBody>
      </p:sp>
      <p:sp>
        <p:nvSpPr>
          <p:cNvPr id="3" name="Content Placeholder 2"/>
          <p:cNvSpPr>
            <a:spLocks noGrp="1"/>
          </p:cNvSpPr>
          <p:nvPr>
            <p:ph idx="1"/>
          </p:nvPr>
        </p:nvSpPr>
        <p:spPr>
          <a:xfrm>
            <a:off x="425052" y="1322294"/>
            <a:ext cx="8425339" cy="4626684"/>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We have learned the building of a </a:t>
            </a:r>
            <a:r>
              <a:rPr lang="en-US" sz="2000" dirty="0">
                <a:latin typeface="Times New Roman" panose="02020603050405020304" pitchFamily="18" charset="0"/>
                <a:cs typeface="Times New Roman" panose="02020603050405020304" pitchFamily="18" charset="0"/>
              </a:rPr>
              <a:t>decision tree given a training data.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decision tree is then used to classify a test data.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a given training data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the important task is to build the decision tree so that:</a:t>
            </a:r>
          </a:p>
          <a:p>
            <a:pPr lvl="1"/>
            <a:r>
              <a:rPr lang="en-US" sz="1800" dirty="0">
                <a:latin typeface="Times New Roman" panose="02020603050405020304" pitchFamily="18" charset="0"/>
                <a:cs typeface="Times New Roman" panose="02020603050405020304" pitchFamily="18" charset="0"/>
              </a:rPr>
              <a:t>All test data can be classified </a:t>
            </a:r>
            <a:r>
              <a:rPr lang="en-US" sz="1800" dirty="0" smtClean="0">
                <a:latin typeface="Times New Roman" panose="02020603050405020304" pitchFamily="18" charset="0"/>
                <a:cs typeface="Times New Roman" panose="02020603050405020304" pitchFamily="18" charset="0"/>
              </a:rPr>
              <a:t>accurately</a:t>
            </a:r>
            <a:endParaRPr lang="en-US" sz="1800" dirty="0">
              <a:latin typeface="Times New Roman" panose="02020603050405020304" pitchFamily="18" charset="0"/>
              <a:cs typeface="Times New Roman" panose="02020603050405020304" pitchFamily="18" charset="0"/>
            </a:endParaRPr>
          </a:p>
          <a:p>
            <a:pPr lvl="8"/>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The tree is balanced and with as minimum depth as possible, thus the classification can be done at a faster rate.</a:t>
            </a:r>
          </a:p>
          <a:p>
            <a:pPr lvl="8"/>
            <a:endParaRPr lang="en-US" sz="1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order to build a decision tree, several algorithms have been proposed. </a:t>
            </a:r>
            <a:r>
              <a:rPr lang="en-US" sz="2000" dirty="0" smtClean="0">
                <a:latin typeface="Times New Roman" panose="02020603050405020304" pitchFamily="18" charset="0"/>
                <a:cs typeface="Times New Roman" panose="02020603050405020304" pitchFamily="18" charset="0"/>
              </a:rPr>
              <a:t>These algorithms differ from the chosen splitting criteria, so that they satisfy the above mentioned objectives as well as the decision tree can be induced with minimum time complexity. We have studied three decision tree induction algorithms namely ID3, CART and C4.5. A summary of these three algorithms is presented in the following table.</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113</a:t>
            </a:fld>
            <a:endParaRPr lang="en-IN" dirty="0">
              <a:solidFill>
                <a:srgbClr val="04617B">
                  <a:shade val="90000"/>
                </a:srgbClr>
              </a:solidFill>
            </a:endParaRPr>
          </a:p>
        </p:txBody>
      </p:sp>
    </p:spTree>
    <p:extLst>
      <p:ext uri="{BB962C8B-B14F-4D97-AF65-F5344CB8AC3E}">
        <p14:creationId xmlns:p14="http://schemas.microsoft.com/office/powerpoint/2010/main" val="11430097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340442"/>
            <a:ext cx="8425339" cy="501257"/>
          </a:xfrm>
        </p:spPr>
        <p:txBody>
          <a:bodyPr>
            <a:normAutofit fontScale="90000"/>
          </a:bodyPr>
          <a:lstStyle/>
          <a:p>
            <a:r>
              <a:rPr lang="en-US" sz="3200" dirty="0">
                <a:solidFill>
                  <a:srgbClr val="A50021"/>
                </a:solidFill>
                <a:latin typeface="Times New Roman" pitchFamily="18" charset="0"/>
                <a:cs typeface="Times New Roman" pitchFamily="18" charset="0"/>
              </a:rPr>
              <a:t>Table 11.6</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53" y="1017856"/>
              <a:ext cx="7605423" cy="5505831"/>
            </p:xfrm>
            <a:graphic>
              <a:graphicData uri="http://schemas.openxmlformats.org/drawingml/2006/table">
                <a:tbl>
                  <a:tblPr firstRow="1" bandRow="1">
                    <a:tableStyleId>{2D5ABB26-0587-4C30-8999-92F81FD0307C}</a:tableStyleId>
                  </a:tblPr>
                  <a:tblGrid>
                    <a:gridCol w="1692997">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2826326">
                      <a:extLst>
                        <a:ext uri="{9D8B030D-6E8A-4147-A177-3AD203B41FA5}">
                          <a16:colId xmlns:a16="http://schemas.microsoft.com/office/drawing/2014/main"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Information Gain</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Entropy of </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(a measure of uncertainty) =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panose="02040503050406030204" pitchFamily="18" charset="0"/>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nary>
                              <m:sSub>
                                <m:sSubPr>
                                  <m:ctrlPr>
                                    <a:rPr lang="en-US" i="1" u="none" smtClean="0">
                                      <a:latin typeface="Cambria Math" panose="02040503050406030204" pitchFamily="18" charset="0"/>
                                    </a:rPr>
                                  </m:ctrlPr>
                                </m:sSubPr>
                                <m:e>
                                  <m:r>
                                    <m:rPr>
                                      <m:nor/>
                                    </m:rPr>
                                    <a:rPr lang="en-US" u="none" dirty="0" smtClean="0">
                                      <a:latin typeface="Times New Roman" panose="02020603050405020304" pitchFamily="18" charset="0"/>
                                      <a:cs typeface="Times New Roman" panose="02020603050405020304" pitchFamily="18" charset="0"/>
                                    </a:rPr>
                                    <m:t>log</m:t>
                                  </m:r>
                                  <m:r>
                                    <m:rPr>
                                      <m:nor/>
                                    </m:rPr>
                                    <a:rPr lang="en-US" u="none" dirty="0" smtClean="0">
                                      <a:latin typeface="Times New Roman" panose="02020603050405020304" pitchFamily="18" charset="0"/>
                                      <a:cs typeface="Times New Roman" panose="02020603050405020304" pitchFamily="18" charset="0"/>
                                    </a:rPr>
                                    <m:t> </m:t>
                                  </m:r>
                                </m:e>
                                <m:sub>
                                  <m:r>
                                    <a:rPr lang="en-US" b="0" i="1" u="none" smtClean="0">
                                      <a:latin typeface="Cambria Math" panose="02040503050406030204" pitchFamily="18" charset="0"/>
                                    </a:rPr>
                                    <m:t>2</m:t>
                                  </m:r>
                                </m:sub>
                              </m:sSub>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set of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𝑘</m:t>
                                  </m:r>
                                </m:sub>
                              </m:sSub>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Here,</a:t>
                          </a:r>
                          <a:r>
                            <a:rPr lang="en-US" b="0"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oMath>
                          </a14:m>
                          <a:r>
                            <a:rPr lang="en-US" i="0" u="none" dirty="0" smtClean="0">
                              <a:latin typeface="Times New Roman" panose="02020603050405020304" pitchFamily="18" charset="0"/>
                              <a:cs typeface="Times New Roman" panose="02020603050405020304" pitchFamily="18" charset="0"/>
                            </a:rPr>
                            <a:t> is the set of tuples with class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𝑖</m:t>
                                  </m:r>
                                </m:sub>
                              </m:sSub>
                            </m:oMath>
                          </a14:m>
                          <a:r>
                            <a:rPr lang="en-US" i="0" u="none" dirty="0" smtClean="0">
                              <a:latin typeface="Times New Roman" panose="02020603050405020304" pitchFamily="18" charset="0"/>
                              <a:cs typeface="Times New Roman" panose="02020603050405020304" pitchFamily="18" charset="0"/>
                            </a:rPr>
                            <a:t> in </a:t>
                          </a:r>
                          <a:r>
                            <a:rPr lang="en-US" i="1" u="none" dirty="0" smtClean="0">
                              <a:latin typeface="Times New Roman" panose="02020603050405020304" pitchFamily="18" charset="0"/>
                              <a:cs typeface="Times New Roman" panose="02020603050405020304" pitchFamily="18" charset="0"/>
                            </a:rPr>
                            <a:t>D.</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 =  Weighted average entropy 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partitioned on the values of attribute A = </a:t>
                          </a:r>
                          <a14:m>
                            <m:oMath xmlns:m="http://schemas.openxmlformats.org/officeDocument/2006/math">
                              <m:nary>
                                <m:naryPr>
                                  <m:chr m:val="∑"/>
                                  <m:ctrlPr>
                                    <a:rPr lang="en-US" i="1" u="none" smtClean="0">
                                      <a:latin typeface="Cambria Math" panose="02040503050406030204" pitchFamily="18" charset="0"/>
                                    </a:rPr>
                                  </m:ctrlPr>
                                </m:naryPr>
                                <m:sub>
                                  <m: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r>
                                <a:rPr lang="en-US" b="0" i="1" u="none" smtClean="0">
                                  <a:latin typeface="Cambria Math" panose="02040503050406030204" pitchFamily="18" charset="0"/>
                                  <a:ea typeface="Cambria Math" panose="02040503050406030204" pitchFamily="18" charset="0"/>
                                </a:rPr>
                                <m:t>𝐸</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𝑗</m:t>
                                  </m:r>
                                </m:sub>
                              </m:sSub>
                            </m:oMath>
                          </a14:m>
                          <a:r>
                            <a:rPr lang="en-US" i="0" u="none" dirty="0" smtClean="0">
                              <a:latin typeface="Times New Roman" panose="02020603050405020304" pitchFamily="18" charset="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Here,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denotes</a:t>
                          </a:r>
                          <a:r>
                            <a:rPr lang="en-US" i="0" u="none" baseline="0" dirty="0" smtClean="0">
                              <a:latin typeface="Times New Roman" panose="02020603050405020304" pitchFamily="18" charset="0"/>
                              <a:cs typeface="Times New Roman" panose="02020603050405020304" pitchFamily="18" charset="0"/>
                            </a:rPr>
                            <a:t> the distinct values of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a:t>
                          </a:r>
                          <a:endParaRPr lang="en-US" i="1"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i="1" dirty="0" smtClean="0">
                              <a:latin typeface="Times New Roman" panose="02020603050405020304" pitchFamily="18" charset="0"/>
                              <a:cs typeface="Times New Roman" panose="02020603050405020304" pitchFamily="18" charset="0"/>
                            </a:rPr>
                            <a:t> in D </a:t>
                          </a:r>
                          <a:r>
                            <a:rPr lang="en-US" i="0" dirty="0" smtClean="0">
                              <a:latin typeface="Times New Roman" panose="02020603050405020304" pitchFamily="18" charset="0"/>
                              <a:cs typeface="Times New Roman" panose="02020603050405020304" pitchFamily="18" charset="0"/>
                            </a:rPr>
                            <a:t>and choose that attribute</a:t>
                          </a:r>
                          <a:r>
                            <a:rPr lang="en-US" i="0" baseline="0" dirty="0" smtClean="0">
                              <a:latin typeface="Times New Roman" panose="02020603050405020304" pitchFamily="18" charset="0"/>
                              <a:cs typeface="Times New Roman" panose="02020603050405020304" pitchFamily="18" charset="0"/>
                            </a:rPr>
                            <a:t> which has </a:t>
                          </a:r>
                          <a:r>
                            <a:rPr lang="en-US" b="1" i="0" u="none" baseline="0" dirty="0" smtClean="0">
                              <a:solidFill>
                                <a:srgbClr val="0B5ED7"/>
                              </a:solidFill>
                              <a:latin typeface="Times New Roman" panose="02020603050405020304" pitchFamily="18" charset="0"/>
                              <a:cs typeface="Times New Roman" panose="02020603050405020304" pitchFamily="18" charset="0"/>
                            </a:rPr>
                            <a:t>maximum</a:t>
                          </a:r>
                          <a:r>
                            <a:rPr lang="en-US" i="0" u="sng"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i="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smtClean="0">
                              <a:latin typeface="Times New Roman" panose="02020603050405020304" pitchFamily="18" charset="0"/>
                              <a:cs typeface="Times New Roman" panose="02020603050405020304" pitchFamily="18" charset="0"/>
                            </a:rPr>
                            <a:t>The algorithm</a:t>
                          </a:r>
                          <a:r>
                            <a:rPr lang="en-US" i="0" baseline="0" dirty="0" smtClean="0">
                              <a:latin typeface="Times New Roman" panose="02020603050405020304" pitchFamily="18" charset="0"/>
                              <a:cs typeface="Times New Roman" panose="02020603050405020304" pitchFamily="18" charset="0"/>
                            </a:rPr>
                            <a:t> can </a:t>
                          </a:r>
                          <a:r>
                            <a:rPr lang="en-US" i="0" baseline="0" dirty="0" smtClean="0">
                              <a:solidFill>
                                <a:srgbClr val="0B5ED7"/>
                              </a:solidFill>
                              <a:latin typeface="Times New Roman" panose="02020603050405020304" pitchFamily="18" charset="0"/>
                              <a:cs typeface="Times New Roman" panose="02020603050405020304" pitchFamily="18" charset="0"/>
                            </a:rPr>
                            <a:t>handle both categorical and numerical attributes</a:t>
                          </a:r>
                          <a:r>
                            <a:rPr lang="en-US" i="0" baseline="0" dirty="0" smtClean="0">
                              <a:latin typeface="Times New Roman" panose="02020603050405020304" pitchFamily="18" charset="0"/>
                              <a:cs typeface="Times New Roman" panose="02020603050405020304" pitchFamily="18" charset="0"/>
                            </a:rPr>
                            <a:t>.</a:t>
                          </a:r>
                          <a:endParaRPr lang="en-IN"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i="0" baseline="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baseline="0" dirty="0" smtClean="0">
                              <a:latin typeface="Times New Roman" panose="02020603050405020304" pitchFamily="18" charset="0"/>
                              <a:cs typeface="Times New Roman" panose="02020603050405020304" pitchFamily="18" charset="0"/>
                            </a:rPr>
                            <a:t>It </a:t>
                          </a:r>
                          <a:r>
                            <a:rPr lang="en-US" i="0" baseline="0" dirty="0" smtClean="0">
                              <a:solidFill>
                                <a:srgbClr val="0B5ED7"/>
                              </a:solidFill>
                              <a:latin typeface="Times New Roman" panose="02020603050405020304" pitchFamily="18" charset="0"/>
                              <a:cs typeface="Times New Roman" panose="02020603050405020304" pitchFamily="18" charset="0"/>
                            </a:rPr>
                            <a:t>favors splitting </a:t>
                          </a:r>
                          <a:r>
                            <a:rPr lang="en-US" i="0" baseline="0" dirty="0" smtClean="0">
                              <a:latin typeface="Times New Roman" panose="02020603050405020304" pitchFamily="18" charset="0"/>
                              <a:cs typeface="Times New Roman" panose="02020603050405020304" pitchFamily="18" charset="0"/>
                            </a:rPr>
                            <a:t>those attributes, which </a:t>
                          </a:r>
                          <a:r>
                            <a:rPr lang="en-US" i="0" baseline="0" dirty="0" smtClean="0">
                              <a:solidFill>
                                <a:srgbClr val="0B5ED7"/>
                              </a:solidFill>
                              <a:latin typeface="Times New Roman" panose="02020603050405020304" pitchFamily="18" charset="0"/>
                              <a:cs typeface="Times New Roman" panose="02020603050405020304" pitchFamily="18" charset="0"/>
                            </a:rPr>
                            <a:t>has a large number of distinct</a:t>
                          </a:r>
                          <a:r>
                            <a:rPr lang="en-US" i="0" baseline="0" dirty="0" smtClean="0">
                              <a:latin typeface="Times New Roman" panose="02020603050405020304" pitchFamily="18" charset="0"/>
                              <a:cs typeface="Times New Roman" panose="02020603050405020304" pitchFamily="18" charset="0"/>
                            </a:rPr>
                            <a:t> values.</a:t>
                          </a:r>
                          <a:r>
                            <a:rPr lang="en-US" i="0" dirty="0" smtClean="0">
                              <a:latin typeface="Times New Roman" panose="02020603050405020304" pitchFamily="18" charset="0"/>
                              <a:cs typeface="Times New Roman" panose="02020603050405020304" pitchFamily="18" charset="0"/>
                            </a:rPr>
                            <a:t> </a:t>
                          </a:r>
                          <a:endParaRPr lang="en-US" i="1" u="sng"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35" y="1017848"/>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 xmlns:a16="http://schemas.microsoft.com/office/drawing/2014/main" xmlns:a14="http://schemas.microsoft.com/office/drawing/2010/main" val="20000"/>
                        </a:ext>
                      </a:extLst>
                    </a:gridCol>
                    <a:gridCol w="3086100">
                      <a:extLst>
                        <a:ext uri="{9D8B030D-6E8A-4147-A177-3AD203B41FA5}">
                          <a16:colId xmlns="" xmlns:a16="http://schemas.microsoft.com/office/drawing/2014/main" xmlns:a14="http://schemas.microsoft.com/office/drawing/2010/main" val="20001"/>
                        </a:ext>
                      </a:extLst>
                    </a:gridCol>
                    <a:gridCol w="2826326">
                      <a:extLst>
                        <a:ext uri="{9D8B030D-6E8A-4147-A177-3AD203B41FA5}">
                          <a16:colId xmlns="" xmlns:a16="http://schemas.microsoft.com/office/drawing/2014/main" xmlns:a14="http://schemas.microsoft.com/office/drawing/2010/main"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0"/>
                      </a:ext>
                    </a:extLst>
                  </a:tr>
                  <a:tr h="5161979">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5336" t="-7783" r="-92095" b="-2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69397" t="-7783" r="-431" b="-236"/>
                          </a:stretch>
                        </a:blipFill>
                      </a:tcPr>
                    </a:tc>
                    <a:extLst>
                      <a:ext uri="{0D108BD9-81ED-4DB2-BD59-A6C34878D82A}">
                        <a16:rowId xmlns="" xmlns:a16="http://schemas.microsoft.com/office/drawing/2014/main" xmlns:a14="http://schemas.microsoft.com/office/drawing/2010/main" val="10001"/>
                      </a:ext>
                    </a:extLst>
                  </a:tr>
                </a:tbl>
              </a:graphicData>
            </a:graphic>
          </p:graphicFrame>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114</a:t>
            </a:fld>
            <a:endParaRPr lang="en-IN" dirty="0">
              <a:solidFill>
                <a:srgbClr val="04617B">
                  <a:shade val="90000"/>
                </a:srgbClr>
              </a:solidFill>
            </a:endParaRPr>
          </a:p>
        </p:txBody>
      </p:sp>
    </p:spTree>
    <p:extLst>
      <p:ext uri="{BB962C8B-B14F-4D97-AF65-F5344CB8AC3E}">
        <p14:creationId xmlns:p14="http://schemas.microsoft.com/office/powerpoint/2010/main" val="193210292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115</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90"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val="20000"/>
                        </a:ext>
                      </a:extLst>
                    </a:gridCol>
                    <a:gridCol w="3242163">
                      <a:extLst>
                        <a:ext uri="{9D8B030D-6E8A-4147-A177-3AD203B41FA5}">
                          <a16:colId xmlns:a16="http://schemas.microsoft.com/office/drawing/2014/main" val="20001"/>
                        </a:ext>
                      </a:extLst>
                    </a:gridCol>
                    <a:gridCol w="2826326">
                      <a:extLst>
                        <a:ext uri="{9D8B030D-6E8A-4147-A177-3AD203B41FA5}">
                          <a16:colId xmlns:a16="http://schemas.microsoft.com/office/drawing/2014/main"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Gini Index</a:t>
                          </a:r>
                        </a:p>
                        <a:p>
                          <a:pPr marL="0" indent="0">
                            <a:buFont typeface="Arial" panose="020B0604020202020204" pitchFamily="34" charset="0"/>
                            <a:buNone/>
                          </a:pP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𝐺</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a:t>
                          </a:r>
                          <a:r>
                            <a:rPr lang="en-US" u="none" dirty="0" err="1" smtClean="0">
                              <a:latin typeface="Times New Roman" panose="02020603050405020304" pitchFamily="18" charset="0"/>
                              <a:cs typeface="Times New Roman" panose="02020603050405020304" pitchFamily="18" charset="0"/>
                            </a:rPr>
                            <a:t>Gini</a:t>
                          </a:r>
                          <a:r>
                            <a:rPr lang="en-US" u="none" dirty="0" smtClean="0">
                              <a:latin typeface="Times New Roman" panose="02020603050405020304" pitchFamily="18" charset="0"/>
                              <a:cs typeface="Times New Roman" panose="02020603050405020304" pitchFamily="18" charset="0"/>
                            </a:rPr>
                            <a:t> index (a measure of impurity) </a:t>
                          </a: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r>
                                <a:rPr lang="en-US" b="0" i="0" u="none" smtClean="0">
                                  <a:latin typeface="Cambria Math" panose="02040503050406030204" pitchFamily="18" charset="0"/>
                                  <a:ea typeface="Cambria Math" panose="02040503050406030204" pitchFamily="18" charset="0"/>
                                </a:rPr>
                                <m:t>1</m:t>
                              </m:r>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panose="02040503050406030204" pitchFamily="18" charset="0"/>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p>
                                    <m:sSupPr>
                                      <m:ctrlPr>
                                        <a:rPr lang="en-US" i="1" u="none" smtClean="0">
                                          <a:latin typeface="Cambria Math" panose="02040503050406030204" pitchFamily="18" charset="0"/>
                                        </a:rPr>
                                      </m:ctrlPr>
                                    </m:sSupPr>
                                    <m:e>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sup>
                                      <m:r>
                                        <a:rPr lang="en-US" b="0" i="1" u="none" smtClean="0">
                                          <a:latin typeface="Cambria Math" panose="02040503050406030204" pitchFamily="18" charset="0"/>
                                        </a:rPr>
                                        <m:t>2</m:t>
                                      </m:r>
                                    </m:sup>
                                  </m:sSup>
                                </m:e>
                              </m:nary>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800" u="none"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i="1" u="none" smtClean="0">
                                      <a:latin typeface="Cambria Math" panose="02040503050406030204" pitchFamily="18" charset="0"/>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and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number of</a:t>
                          </a:r>
                          <a:r>
                            <a:rPr lang="en-US" i="0" u="none" baseline="0" dirty="0" smtClean="0">
                              <a:latin typeface="Times New Roman" panose="02020603050405020304" pitchFamily="18" charset="0"/>
                              <a:cs typeface="Times New Roman" panose="02020603050405020304" pitchFamily="18" charset="0"/>
                            </a:rPr>
                            <a:t> classes </a:t>
                          </a:r>
                          <a14:m>
                            <m:oMath xmlns:m="http://schemas.openxmlformats.org/officeDocument/2006/math">
                              <m:r>
                                <m:rPr>
                                  <m:sty m:val="p"/>
                                </m:rPr>
                                <a:rPr lang="en-US" b="0" i="0" u="none" smtClean="0">
                                  <a:latin typeface="Cambria Math" panose="02040503050406030204" pitchFamily="18" charset="0"/>
                                  <a:ea typeface="Cambria Math" panose="02040503050406030204" pitchFamily="18" charset="0"/>
                                </a:rPr>
                                <m:t>and</m:t>
                              </m:r>
                            </m:oMath>
                          </a14:m>
                          <a:r>
                            <a:rPr lang="en-US" i="0" u="none" baseline="0" dirty="0" smtClean="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b="0" i="1" u="none" smtClean="0">
                                  <a:latin typeface="Cambria Math"/>
                                  <a:ea typeface="Cambria Math" panose="02040503050406030204" pitchFamily="18" charset="0"/>
                                </a:rPr>
                                <m:t> </m:t>
                              </m:r>
                            </m:oMath>
                          </a14:m>
                          <a:r>
                            <a:rPr lang="en-US" i="1" u="none" dirty="0" smtClean="0">
                              <a:latin typeface="Times New Roman" panose="02020603050405020304" pitchFamily="18" charset="0"/>
                              <a:cs typeface="Times New Roman" panose="02020603050405020304" pitchFamily="18" charset="0"/>
                            </a:rPr>
                            <a:t>G</a:t>
                          </a:r>
                          <a:r>
                            <a:rPr lang="en-US" i="1" u="none" baseline="-25000" dirty="0" smtClean="0">
                              <a:latin typeface="Times New Roman" panose="02020603050405020304" pitchFamily="18" charset="0"/>
                              <a:cs typeface="Times New Roman" panose="02020603050405020304" pitchFamily="18" charset="0"/>
                            </a:rPr>
                            <a:t>A</a:t>
                          </a:r>
                          <a:r>
                            <a:rPr lang="en-US"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1</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2</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0" u="none" dirty="0" smtClean="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when</a:t>
                          </a:r>
                          <a:r>
                            <a:rPr lang="en-US" i="0" u="none" baseline="0"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is partitioned into two data sets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baseline="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based on some values of attribute </a:t>
                          </a:r>
                          <a:r>
                            <a:rPr lang="en-US" i="1" u="none" dirty="0" smtClean="0">
                              <a:latin typeface="Times New Roman" panose="02020603050405020304" pitchFamily="18" charset="0"/>
                              <a:cs typeface="Times New Roman" panose="02020603050405020304" pitchFamily="18" charset="0"/>
                            </a:rPr>
                            <a:t>A</a:t>
                          </a:r>
                          <a:r>
                            <a:rPr lang="en-US" i="0" u="none" dirty="0" smtClean="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all binary partitions for all possible values of attribute </a:t>
                          </a:r>
                          <a:r>
                            <a:rPr lang="en-US" i="1" baseline="0" dirty="0" smtClean="0">
                              <a:latin typeface="Times New Roman" panose="02020603050405020304" pitchFamily="18" charset="0"/>
                              <a:cs typeface="Times New Roman" panose="02020603050405020304" pitchFamily="18" charset="0"/>
                            </a:rPr>
                            <a:t>A</a:t>
                          </a:r>
                          <a:r>
                            <a:rPr lang="en-US" baseline="0" dirty="0" smtClean="0">
                              <a:latin typeface="Times New Roman" panose="02020603050405020304" pitchFamily="18" charset="0"/>
                              <a:cs typeface="Times New Roman" panose="02020603050405020304" pitchFamily="18" charset="0"/>
                            </a:rPr>
                            <a:t> and choose that binary partition which has the </a:t>
                          </a:r>
                          <a:r>
                            <a:rPr lang="en-US" b="1" i="0" baseline="0" dirty="0" smtClean="0">
                              <a:solidFill>
                                <a:srgbClr val="0B5ED7"/>
                              </a:solidFill>
                              <a:latin typeface="Times New Roman" panose="02020603050405020304" pitchFamily="18" charset="0"/>
                              <a:cs typeface="Times New Roman" panose="02020603050405020304" pitchFamily="18" charset="0"/>
                            </a:rPr>
                            <a:t>maximum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oMath>
                          </a14:m>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The algorithm is </a:t>
                          </a:r>
                          <a:r>
                            <a:rPr lang="en-US" i="0" u="none" dirty="0" smtClean="0">
                              <a:solidFill>
                                <a:srgbClr val="0B5ED7"/>
                              </a:solidFill>
                              <a:latin typeface="Times New Roman" panose="02020603050405020304" pitchFamily="18" charset="0"/>
                              <a:cs typeface="Times New Roman" panose="02020603050405020304" pitchFamily="18" charset="0"/>
                            </a:rPr>
                            <a:t>computationally</a:t>
                          </a:r>
                          <a:r>
                            <a:rPr lang="en-US" i="0" u="none" baseline="0" dirty="0" smtClean="0">
                              <a:solidFill>
                                <a:srgbClr val="0B5ED7"/>
                              </a:solidFill>
                              <a:latin typeface="Times New Roman" panose="02020603050405020304" pitchFamily="18" charset="0"/>
                              <a:cs typeface="Times New Roman" panose="02020603050405020304" pitchFamily="18" charset="0"/>
                            </a:rPr>
                            <a:t> very expensive </a:t>
                          </a:r>
                          <a:r>
                            <a:rPr lang="en-US" i="0" u="none" baseline="0" dirty="0" smtClean="0">
                              <a:latin typeface="Times New Roman" panose="02020603050405020304" pitchFamily="18" charset="0"/>
                              <a:cs typeface="Times New Roman" panose="02020603050405020304" pitchFamily="18" charset="0"/>
                            </a:rPr>
                            <a:t>when the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 has a large number of values.</a:t>
                          </a: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72"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xmlns:a14="http://schemas.microsoft.com/office/drawing/2010/main" val="20000"/>
                        </a:ext>
                      </a:extLst>
                    </a:gridCol>
                    <a:gridCol w="3242163">
                      <a:extLst>
                        <a:ext uri="{9D8B030D-6E8A-4147-A177-3AD203B41FA5}">
                          <a16:colId xmlns:a16="http://schemas.microsoft.com/office/drawing/2014/main" xmlns="" xmlns:a14="http://schemas.microsoft.com/office/drawing/2010/main" val="20001"/>
                        </a:ext>
                      </a:extLst>
                    </a:gridCol>
                    <a:gridCol w="2826326">
                      <a:extLst>
                        <a:ext uri="{9D8B030D-6E8A-4147-A177-3AD203B41FA5}">
                          <a16:colId xmlns:a16="http://schemas.microsoft.com/office/drawing/2014/main" xmlns="" xmlns:a14="http://schemas.microsoft.com/office/drawing/2010/main"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7368" t="-9878" r="-8740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8966" t="-9878" r="-216"/>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Tree>
    <p:extLst>
      <p:ext uri="{BB962C8B-B14F-4D97-AF65-F5344CB8AC3E}">
        <p14:creationId xmlns:p14="http://schemas.microsoft.com/office/powerpoint/2010/main" val="33543191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116</a:t>
            </a:fld>
            <a:endParaRPr lang="en-IN">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val="20000"/>
                        </a:ext>
                      </a:extLst>
                    </a:gridCol>
                    <a:gridCol w="3084283">
                      <a:extLst>
                        <a:ext uri="{9D8B030D-6E8A-4147-A177-3AD203B41FA5}">
                          <a16:colId xmlns:a16="http://schemas.microsoft.com/office/drawing/2014/main" val="20001"/>
                        </a:ext>
                      </a:extLst>
                    </a:gridCol>
                    <a:gridCol w="2824662">
                      <a:extLst>
                        <a:ext uri="{9D8B030D-6E8A-4147-A177-3AD203B41FA5}">
                          <a16:colId xmlns:a16="http://schemas.microsoft.com/office/drawing/2014/main"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45325">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Gain Ratio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f>
                                  <m:fPr>
                                    <m:ctrlPr>
                                      <a:rPr lang="en-US" b="0" i="1" u="none" smtClean="0">
                                        <a:latin typeface="Cambria Math" panose="02040503050406030204" pitchFamily="18" charset="0"/>
                                        <a:ea typeface="Cambria Math" panose="02040503050406030204" pitchFamily="18" charset="0"/>
                                      </a:rPr>
                                    </m:ctrlPr>
                                  </m:fPr>
                                  <m:num>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num>
                                  <m:den>
                                    <m:sSubSup>
                                      <m:sSubSupPr>
                                        <m:ctrlPr>
                                          <a:rPr lang="en-US" i="1" smtClean="0">
                                            <a:solidFill>
                                              <a:schemeClr val="tx1"/>
                                            </a:solidFill>
                                            <a:latin typeface="Cambria Math" panose="02040503050406030204" pitchFamily="18" charset="0"/>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den>
                                </m:f>
                              </m:oMath>
                            </m:oMathPara>
                          </a14:m>
                          <a:endParaRPr lang="en-US" u="none"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Information gain of</a:t>
                          </a:r>
                          <a:r>
                            <a:rPr lang="en-US" u="none" baseline="0"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(same as in ID3, and </a:t>
                          </a:r>
                        </a:p>
                        <a:p>
                          <a:pPr marL="0" indent="0">
                            <a:buFont typeface="Arial" panose="020B0604020202020204" pitchFamily="34" charset="0"/>
                            <a:buNone/>
                          </a:pPr>
                          <a14:m>
                            <m:oMath xmlns:m="http://schemas.openxmlformats.org/officeDocument/2006/math">
                              <m:sSubSup>
                                <m:sSubSupPr>
                                  <m:ctrlPr>
                                    <a:rPr lang="en-US" i="1" smtClean="0">
                                      <a:solidFill>
                                        <a:schemeClr val="tx1"/>
                                      </a:solidFill>
                                      <a:latin typeface="Cambria Math" panose="02040503050406030204" pitchFamily="18" charset="0"/>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oMath>
                          </a14:m>
                          <a:r>
                            <a:rPr lang="en-US" i="1" u="none"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 </a:t>
                          </a:r>
                          <a:r>
                            <a:rPr lang="en-US" i="0" u="none" baseline="0" dirty="0" smtClean="0">
                              <a:latin typeface="Times New Roman" panose="02020603050405020304" pitchFamily="18" charset="0"/>
                              <a:cs typeface="Times New Roman" panose="02020603050405020304" pitchFamily="18" charset="0"/>
                            </a:rPr>
                            <a:t>splitting information</a:t>
                          </a:r>
                        </a:p>
                        <a:p>
                          <a:pPr marL="0" indent="0">
                            <a:buFont typeface="Arial" panose="020B0604020202020204" pitchFamily="34" charset="0"/>
                            <a:buNone/>
                          </a:pPr>
                          <a:r>
                            <a:rPr lang="en-US" i="0" u="none"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panose="02040503050406030204" pitchFamily="18" charset="0"/>
                                    </a:rPr>
                                  </m:ctrlPr>
                                </m:naryPr>
                                <m:sub>
                                  <m:r>
                                    <m:rPr>
                                      <m:brk m:alnAt="23"/>
                                    </m:rP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panose="02040503050406030204" pitchFamily="18" charset="0"/>
                                        </a:rPr>
                                      </m:ctrlPr>
                                    </m:fPr>
                                    <m:num>
                                      <m:r>
                                        <a:rPr lang="en-US" b="0" i="1" u="none" smtClean="0">
                                          <a:latin typeface="Cambria Math" panose="02040503050406030204" pitchFamily="18" charset="0"/>
                                        </a:rPr>
                                        <m:t>|</m:t>
                                      </m:r>
                                      <m:sSub>
                                        <m:sSubPr>
                                          <m:ctrlPr>
                                            <a:rPr lang="en-US" b="0" i="1" u="none" smtClean="0">
                                              <a:latin typeface="Cambria Math" panose="02040503050406030204" pitchFamily="18" charset="0"/>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sSub>
                                <m:sSubPr>
                                  <m:ctrlPr>
                                    <a:rPr lang="en-US" sz="1800" i="1" smtClean="0">
                                      <a:latin typeface="Cambria Math" panose="02040503050406030204" pitchFamily="18" charset="0"/>
                                      <a:cs typeface="Times New Roman" pitchFamily="18" charset="0"/>
                                    </a:rPr>
                                  </m:ctrlPr>
                                </m:sSubPr>
                                <m:e>
                                  <m:r>
                                    <a:rPr lang="en-US" sz="1800">
                                      <a:latin typeface="Cambria Math" panose="02040503050406030204" pitchFamily="18" charset="0"/>
                                      <a:cs typeface="Times New Roman" pitchFamily="18" charset="0"/>
                                    </a:rPr>
                                    <m:t>𝑙𝑜𝑔</m:t>
                                  </m:r>
                                </m:e>
                                <m:sub>
                                  <m:r>
                                    <a:rPr lang="en-US" sz="1800">
                                      <a:latin typeface="Cambria Math" panose="02040503050406030204" pitchFamily="18" charset="0"/>
                                      <a:cs typeface="Times New Roman" pitchFamily="18" charset="0"/>
                                    </a:rPr>
                                    <m:t>2</m:t>
                                  </m:r>
                                </m:sub>
                              </m:sSub>
                              <m:f>
                                <m:fPr>
                                  <m:ctrlPr>
                                    <a:rPr lang="en-US" sz="1800" i="1">
                                      <a:latin typeface="Cambria Math" panose="02040503050406030204" pitchFamily="18" charset="0"/>
                                      <a:cs typeface="Times New Roman" pitchFamily="18" charset="0"/>
                                    </a:rPr>
                                  </m:ctrlPr>
                                </m:fPr>
                                <m:num>
                                  <m:r>
                                    <a:rPr lang="en-US" sz="1800" b="0" i="1" smtClean="0">
                                      <a:latin typeface="Cambria Math" panose="02040503050406030204" pitchFamily="18" charset="0"/>
                                      <a:cs typeface="Times New Roman" pitchFamily="18" charset="0"/>
                                    </a:rPr>
                                    <m:t>|</m:t>
                                  </m:r>
                                  <m:sSub>
                                    <m:sSubPr>
                                      <m:ctrlPr>
                                        <a:rPr lang="en-US" sz="1800" i="1">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𝐷</m:t>
                                      </m:r>
                                    </m:e>
                                    <m:sub>
                                      <m:r>
                                        <a:rPr lang="en-US" sz="1800">
                                          <a:latin typeface="Cambria Math" panose="02040503050406030204" pitchFamily="18" charset="0"/>
                                          <a:cs typeface="Times New Roman" pitchFamily="18" charset="0"/>
                                        </a:rPr>
                                        <m:t>𝑗</m:t>
                                      </m:r>
                                    </m:sub>
                                  </m:sSub>
                                  <m:r>
                                    <a:rPr lang="en-US" sz="1800" b="0" i="1" smtClean="0">
                                      <a:latin typeface="Cambria Math" panose="02040503050406030204" pitchFamily="18" charset="0"/>
                                      <a:cs typeface="Times New Roman" pitchFamily="18" charset="0"/>
                                    </a:rPr>
                                    <m:t>|</m:t>
                                  </m:r>
                                </m:num>
                                <m:den>
                                  <m:r>
                                    <a:rPr lang="en-US" sz="1800">
                                      <a:latin typeface="Cambria Math" panose="02040503050406030204" pitchFamily="18" charset="0"/>
                                      <a:cs typeface="Times New Roman" pitchFamily="18" charset="0"/>
                                    </a:rPr>
                                    <m:t>|</m:t>
                                  </m:r>
                                  <m:r>
                                    <a:rPr lang="en-US" sz="1800">
                                      <a:latin typeface="Cambria Math" panose="02040503050406030204" pitchFamily="18" charset="0"/>
                                      <a:cs typeface="Times New Roman" pitchFamily="18" charset="0"/>
                                    </a:rPr>
                                    <m:t>𝐷</m:t>
                                  </m:r>
                                  <m:r>
                                    <a:rPr lang="en-US" sz="1800">
                                      <a:latin typeface="Cambria Math" panose="02040503050406030204" pitchFamily="18" charset="0"/>
                                      <a:cs typeface="Times New Roman" pitchFamily="18" charset="0"/>
                                    </a:rPr>
                                    <m:t>|</m:t>
                                  </m:r>
                                </m:den>
                              </m:f>
                            </m:oMath>
                          </a14:m>
                          <a:endParaRPr lang="en-US" u="none"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 is partitioned into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b="0" i="1" u="none" smtClean="0">
                                      <a:latin typeface="Cambria Math" panose="02040503050406030204" pitchFamily="18" charset="0"/>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a:ea typeface="Cambria Math" panose="02040503050406030204" pitchFamily="18" charset="0"/>
                                    </a:rPr>
                                    <m:t>𝑚</m:t>
                                  </m:r>
                                </m:sub>
                              </m:sSub>
                            </m:oMath>
                          </a14:m>
                          <a:r>
                            <a:rPr lang="en-US" i="1" u="none" dirty="0" smtClean="0">
                              <a:latin typeface="Times New Roman" panose="02020603050405020304" pitchFamily="18" charset="0"/>
                              <a:cs typeface="Times New Roman" panose="02020603050405020304" pitchFamily="18" charset="0"/>
                            </a:rPr>
                            <a:t> </a:t>
                          </a:r>
                          <a:r>
                            <a:rPr lang="en-US" i="0" u="none" dirty="0" smtClean="0">
                              <a:latin typeface="Times New Roman" panose="02020603050405020304" pitchFamily="18" charset="0"/>
                              <a:cs typeface="Times New Roman" panose="02020603050405020304" pitchFamily="18" charset="0"/>
                            </a:rPr>
                            <a:t>partitions corresponding to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distinct attribute values of </a:t>
                          </a:r>
                          <a:r>
                            <a:rPr lang="en-US" i="1" u="none" dirty="0" smtClean="0">
                              <a:latin typeface="Times New Roman" panose="02020603050405020304" pitchFamily="18" charset="0"/>
                              <a:cs typeface="Times New Roman" panose="02020603050405020304" pitchFamily="18" charset="0"/>
                            </a:rPr>
                            <a:t>A.</a:t>
                          </a:r>
                          <a:endParaRPr lang="en-US" i="0" u="none"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attribute </a:t>
                          </a:r>
                          <a:r>
                            <a:rPr lang="en-US" i="1"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with </a:t>
                          </a:r>
                          <a:r>
                            <a:rPr lang="en-US" b="1" dirty="0" smtClean="0">
                              <a:solidFill>
                                <a:srgbClr val="0B5ED7"/>
                              </a:solidFill>
                              <a:latin typeface="Times New Roman" panose="02020603050405020304" pitchFamily="18" charset="0"/>
                              <a:cs typeface="Times New Roman" panose="02020603050405020304" pitchFamily="18" charset="0"/>
                            </a:rPr>
                            <a:t>maximum</a:t>
                          </a:r>
                          <a:r>
                            <a:rPr lang="en-US" dirty="0" smtClean="0">
                              <a:latin typeface="Times New Roman" panose="02020603050405020304" pitchFamily="18" charset="0"/>
                              <a:cs typeface="Times New Roman" panose="02020603050405020304" pitchFamily="18" charset="0"/>
                            </a:rPr>
                            <a:t> value of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panose="02040503050406030204" pitchFamily="18" charset="0"/>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i="0" u="none" dirty="0" smtClean="0">
                              <a:latin typeface="Times New Roman" panose="02020603050405020304" pitchFamily="18" charset="0"/>
                              <a:cs typeface="Times New Roman" panose="02020603050405020304" pitchFamily="18" charset="0"/>
                            </a:rPr>
                            <a:t> is selected for splitting.</a:t>
                          </a:r>
                        </a:p>
                        <a:p>
                          <a:pPr marL="285750" indent="-285750" algn="just">
                            <a:buFont typeface="Arial" panose="020B0604020202020204" pitchFamily="34" charset="0"/>
                            <a:buChar char="•"/>
                          </a:pPr>
                          <a:endParaRPr lang="en-US" i="0" u="none"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Splitting information is a kind of normalization,</a:t>
                          </a:r>
                          <a:r>
                            <a:rPr lang="en-US" i="0" u="none" baseline="0" dirty="0" smtClean="0">
                              <a:latin typeface="Times New Roman" panose="02020603050405020304" pitchFamily="18" charset="0"/>
                              <a:cs typeface="Times New Roman" panose="02020603050405020304" pitchFamily="18" charset="0"/>
                            </a:rPr>
                            <a:t> so that it can check the biasness of information gain towards the choosing attributes with a large number of distinct values.</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xmlns:a14="http://schemas.microsoft.com/office/drawing/2010/main" val="20000"/>
                        </a:ext>
                      </a:extLst>
                    </a:gridCol>
                    <a:gridCol w="3084283">
                      <a:extLst>
                        <a:ext uri="{9D8B030D-6E8A-4147-A177-3AD203B41FA5}">
                          <a16:colId xmlns:a16="http://schemas.microsoft.com/office/drawing/2014/main" xmlns="" xmlns:a14="http://schemas.microsoft.com/office/drawing/2010/main" val="20001"/>
                        </a:ext>
                      </a:extLst>
                    </a:gridCol>
                    <a:gridCol w="2824662">
                      <a:extLst>
                        <a:ext uri="{9D8B030D-6E8A-4147-A177-3AD203B41FA5}">
                          <a16:colId xmlns:a16="http://schemas.microsoft.com/office/drawing/2014/main" xmlns="" xmlns:a14="http://schemas.microsoft.com/office/drawing/2010/main"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393192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5138" t="-10543" r="-9150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9546" t="-10543"/>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7" name="Content Placeholder 2"/>
          <p:cNvSpPr txBox="1">
            <a:spLocks/>
          </p:cNvSpPr>
          <p:nvPr/>
        </p:nvSpPr>
        <p:spPr>
          <a:xfrm>
            <a:off x="774569" y="5432122"/>
            <a:ext cx="7728801" cy="1046018"/>
          </a:xfrm>
          <a:prstGeom prst="rect">
            <a:avLst/>
          </a:prstGeom>
        </p:spPr>
        <p:txBody>
          <a:bodyP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667512" lvl="2" indent="0">
              <a:buNone/>
            </a:pPr>
            <a:r>
              <a:rPr lang="en-US" sz="2000" dirty="0">
                <a:solidFill>
                  <a:srgbClr val="0B5ED7"/>
                </a:solidFill>
                <a:latin typeface="Times New Roman" panose="02020603050405020304" pitchFamily="18" charset="0"/>
                <a:cs typeface="Times New Roman" panose="02020603050405020304" pitchFamily="18" charset="0"/>
              </a:rPr>
              <a:t>In addition to </a:t>
            </a:r>
            <a:r>
              <a:rPr lang="en-US" sz="2000" dirty="0" smtClean="0">
                <a:solidFill>
                  <a:srgbClr val="0B5ED7"/>
                </a:solidFill>
                <a:latin typeface="Times New Roman" panose="02020603050405020304" pitchFamily="18" charset="0"/>
                <a:cs typeface="Times New Roman" panose="02020603050405020304" pitchFamily="18" charset="0"/>
              </a:rPr>
              <a:t>this, we also highlight </a:t>
            </a:r>
            <a:r>
              <a:rPr lang="en-US" sz="2000" dirty="0">
                <a:solidFill>
                  <a:srgbClr val="0B5ED7"/>
                </a:solidFill>
                <a:latin typeface="Times New Roman" panose="02020603050405020304" pitchFamily="18" charset="0"/>
                <a:cs typeface="Times New Roman" panose="02020603050405020304" pitchFamily="18" charset="0"/>
              </a:rPr>
              <a:t>few important characteristics of decision tree induction algorithms in the following.</a:t>
            </a:r>
          </a:p>
          <a:p>
            <a:pPr marL="667512" lvl="2"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8430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139850"/>
            <a:ext cx="8425339" cy="1043492"/>
          </a:xfrm>
        </p:spPr>
        <p:txBody>
          <a:bodyPr>
            <a:noAutofit/>
          </a:bodyPr>
          <a:lstStyle/>
          <a:p>
            <a:pPr algn="just"/>
            <a:r>
              <a:rPr lang="en-US" sz="3600" dirty="0" smtClean="0">
                <a:solidFill>
                  <a:srgbClr val="A50021"/>
                </a:solidFill>
                <a:latin typeface="Times New Roman" pitchFamily="18" charset="0"/>
                <a:cs typeface="Times New Roman" pitchFamily="18" charset="0"/>
              </a:rPr>
              <a:t>Notes on Decision </a:t>
            </a:r>
            <a:r>
              <a:rPr lang="en-US" sz="3600" dirty="0">
                <a:solidFill>
                  <a:srgbClr val="A50021"/>
                </a:solidFill>
                <a:latin typeface="Times New Roman" pitchFamily="18" charset="0"/>
                <a:cs typeface="Times New Roman" pitchFamily="18" charset="0"/>
              </a:rPr>
              <a:t>Tree Induction algorithms</a:t>
            </a:r>
          </a:p>
        </p:txBody>
      </p:sp>
      <p:sp>
        <p:nvSpPr>
          <p:cNvPr id="3" name="Content Placeholder 2"/>
          <p:cNvSpPr>
            <a:spLocks noGrp="1"/>
          </p:cNvSpPr>
          <p:nvPr>
            <p:ph idx="1"/>
          </p:nvPr>
        </p:nvSpPr>
        <p:spPr>
          <a:xfrm>
            <a:off x="468096" y="1387740"/>
            <a:ext cx="8425339" cy="5335793"/>
          </a:xfrm>
        </p:spPr>
        <p:txBody>
          <a:bodyPr>
            <a:normAutofit fontScale="92500" lnSpcReduction="20000"/>
          </a:bodyPr>
          <a:lstStyle/>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Optimal Decision T</a:t>
            </a:r>
            <a:r>
              <a:rPr lang="en-US" sz="2000" b="1" dirty="0" smtClean="0">
                <a:solidFill>
                  <a:srgbClr val="0B5ED7"/>
                </a:solidFill>
                <a:latin typeface="Times New Roman" panose="02020603050405020304" pitchFamily="18" charset="0"/>
                <a:cs typeface="Times New Roman" panose="02020603050405020304" pitchFamily="18" charset="0"/>
              </a:rPr>
              <a:t>ree: </a:t>
            </a:r>
            <a:r>
              <a:rPr lang="en-US" sz="2000" dirty="0" smtClean="0">
                <a:latin typeface="Times New Roman" panose="02020603050405020304" pitchFamily="18" charset="0"/>
                <a:cs typeface="Times New Roman" panose="02020603050405020304" pitchFamily="18" charset="0"/>
              </a:rPr>
              <a:t>Finding an optimal decision tree is an NP-complete problem. Hence, decision tree induction algorithms </a:t>
            </a:r>
            <a:r>
              <a:rPr lang="en-US" sz="2000" dirty="0" smtClean="0">
                <a:solidFill>
                  <a:srgbClr val="C00000"/>
                </a:solidFill>
                <a:latin typeface="Times New Roman" panose="02020603050405020304" pitchFamily="18" charset="0"/>
                <a:cs typeface="Times New Roman" panose="02020603050405020304" pitchFamily="18" charset="0"/>
              </a:rPr>
              <a:t>employ a heuristic based approach</a:t>
            </a:r>
            <a:r>
              <a:rPr lang="en-US" sz="2000" dirty="0" smtClean="0">
                <a:latin typeface="Times New Roman" panose="02020603050405020304" pitchFamily="18" charset="0"/>
                <a:cs typeface="Times New Roman" panose="02020603050405020304" pitchFamily="18" charset="0"/>
              </a:rPr>
              <a:t> to search for the best in a large search space. Majority of the algorithms follow a greedy, top-down recursive divide-and-conquer strategy to build decision trees.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Missing data and noise: </a:t>
            </a:r>
            <a:r>
              <a:rPr lang="en-US" sz="2000" dirty="0" smtClean="0">
                <a:latin typeface="Times New Roman" panose="02020603050405020304" pitchFamily="18" charset="0"/>
                <a:cs typeface="Times New Roman" panose="02020603050405020304" pitchFamily="18" charset="0"/>
              </a:rPr>
              <a:t>Decision tree induction algorithms are quite robust to the data set with missing values and presence of noise. However, proper data pre-processing can be followed to nullify these discrepancies.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Redundant Attributes: </a:t>
            </a:r>
            <a:r>
              <a:rPr lang="en-US" sz="2000" dirty="0" smtClean="0">
                <a:latin typeface="Times New Roman" panose="02020603050405020304" pitchFamily="18" charset="0"/>
                <a:cs typeface="Times New Roman" panose="02020603050405020304" pitchFamily="18" charset="0"/>
              </a:rPr>
              <a:t>The presence of redundant attributes does not adversely affect the accuracy of decision trees. It is observed that if an attribute is chosen for splitting, then another attribute which is redundant is unlikely to chosen for splitting.</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Computational complexity: </a:t>
            </a:r>
            <a:r>
              <a:rPr lang="en-US" sz="2000" dirty="0" smtClean="0">
                <a:latin typeface="Times New Roman" panose="02020603050405020304" pitchFamily="18" charset="0"/>
                <a:cs typeface="Times New Roman" panose="02020603050405020304" pitchFamily="18" charset="0"/>
              </a:rPr>
              <a:t>Decision tree induction algorithms are computationally inexpensive, in particular, when the sizes of training sets are large, Moreover, once a decision tree is known, classifying a test record is extremely fast, with a worst-case time complexity of O(</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where </a:t>
            </a:r>
            <a:r>
              <a:rPr lang="en-US" sz="2000" i="1" dirty="0" smtClean="0">
                <a:latin typeface="Times New Roman" panose="02020603050405020304" pitchFamily="18" charset="0"/>
                <a:cs typeface="Times New Roman" panose="02020603050405020304" pitchFamily="18" charset="0"/>
              </a:rPr>
              <a:t>d </a:t>
            </a:r>
            <a:r>
              <a:rPr lang="en-US" sz="2000" dirty="0" smtClean="0">
                <a:latin typeface="Times New Roman" panose="02020603050405020304" pitchFamily="18" charset="0"/>
                <a:cs typeface="Times New Roman" panose="02020603050405020304" pitchFamily="18" charset="0"/>
              </a:rPr>
              <a:t>is the maximum depth of the tree.</a:t>
            </a:r>
          </a:p>
          <a:p>
            <a:pPr marL="342900" indent="-342900" algn="just">
              <a:buFont typeface="+mj-lt"/>
              <a:buAutoNum type="arabicPeriod"/>
            </a:pPr>
            <a:endParaRPr lang="en-US" sz="2000" i="1"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117</a:t>
            </a:fld>
            <a:endParaRPr lang="en-IN" dirty="0">
              <a:solidFill>
                <a:srgbClr val="04617B">
                  <a:shade val="90000"/>
                </a:srgbClr>
              </a:solidFill>
            </a:endParaRPr>
          </a:p>
        </p:txBody>
      </p:sp>
    </p:spTree>
    <p:extLst>
      <p:ext uri="{BB962C8B-B14F-4D97-AF65-F5344CB8AC3E}">
        <p14:creationId xmlns:p14="http://schemas.microsoft.com/office/powerpoint/2010/main" val="25237175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118</a:t>
            </a:fld>
            <a:endParaRPr lang="en-IN">
              <a:solidFill>
                <a:srgbClr val="04617B">
                  <a:shade val="90000"/>
                </a:srgbClr>
              </a:solidFill>
            </a:endParaRPr>
          </a:p>
        </p:txBody>
      </p:sp>
      <p:sp>
        <p:nvSpPr>
          <p:cNvPr id="4" name="Content Placeholder 2"/>
          <p:cNvSpPr txBox="1">
            <a:spLocks/>
          </p:cNvSpPr>
          <p:nvPr/>
        </p:nvSpPr>
        <p:spPr>
          <a:xfrm>
            <a:off x="468096" y="1201246"/>
            <a:ext cx="8425339" cy="5327661"/>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Data Fragmentation Problem: </a:t>
            </a:r>
            <a:r>
              <a:rPr lang="en-US" sz="2000" dirty="0" smtClean="0">
                <a:latin typeface="Times New Roman" panose="02020603050405020304" pitchFamily="18" charset="0"/>
                <a:cs typeface="Times New Roman" panose="02020603050405020304" pitchFamily="18" charset="0"/>
              </a:rPr>
              <a:t>Since the decision tree induction algorithms employ a top-down, recursive partitioning approach, the number of tuples becomes smaller as we traverse down the tree. At a time, the number of tuples may be too small to make a decision about the class representation, </a:t>
            </a:r>
            <a:r>
              <a:rPr lang="en-US" sz="2000" dirty="0" smtClean="0">
                <a:solidFill>
                  <a:srgbClr val="A50021"/>
                </a:solidFill>
                <a:latin typeface="Times New Roman" panose="02020603050405020304" pitchFamily="18" charset="0"/>
                <a:cs typeface="Times New Roman" panose="02020603050405020304" pitchFamily="18" charset="0"/>
              </a:rPr>
              <a:t>such a problem is known as the data fragmentation</a:t>
            </a:r>
            <a:r>
              <a:rPr lang="en-US" sz="2000" dirty="0" smtClean="0">
                <a:latin typeface="Times New Roman" panose="02020603050405020304" pitchFamily="18" charset="0"/>
                <a:cs typeface="Times New Roman" panose="02020603050405020304" pitchFamily="18" charset="0"/>
              </a:rPr>
              <a:t>. To deal with this problem, further splitting can be stopped when the number of records falls below a certain threshold.</a:t>
            </a:r>
          </a:p>
          <a:p>
            <a:pPr marL="342900" indent="-342900" algn="just">
              <a:buFont typeface="+mj-lt"/>
              <a:buAutoNum type="arabicPeriod" startAt="5"/>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Tree Pruning: </a:t>
            </a:r>
            <a:r>
              <a:rPr lang="en-US" sz="2000" dirty="0" smtClean="0">
                <a:latin typeface="Times New Roman" panose="02020603050405020304" pitchFamily="18" charset="0"/>
                <a:cs typeface="Times New Roman" panose="02020603050405020304" pitchFamily="18" charset="0"/>
              </a:rPr>
              <a:t>A sub-tree can replicate two or more times in a decision tree (see figure below). This makes a decision tree unambiguous to classify a test record. To avoid such a sub-tree replication problem, all sub-trees except one can be pruned from the tree.</a:t>
            </a:r>
            <a:endParaRPr lang="en-US" sz="2000"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grpSp>
        <p:nvGrpSpPr>
          <p:cNvPr id="34" name="Group 33"/>
          <p:cNvGrpSpPr/>
          <p:nvPr/>
        </p:nvGrpSpPr>
        <p:grpSpPr>
          <a:xfrm>
            <a:off x="4578932" y="4892010"/>
            <a:ext cx="3523072" cy="1875034"/>
            <a:chOff x="4400828" y="4127717"/>
            <a:chExt cx="4213236" cy="2491292"/>
          </a:xfrm>
        </p:grpSpPr>
        <p:sp>
          <p:nvSpPr>
            <p:cNvPr id="71" name="Freeform 70"/>
            <p:cNvSpPr/>
            <p:nvPr/>
          </p:nvSpPr>
          <p:spPr>
            <a:xfrm>
              <a:off x="6234545" y="4790209"/>
              <a:ext cx="2379519" cy="1828800"/>
            </a:xfrm>
            <a:custGeom>
              <a:avLst/>
              <a:gdLst>
                <a:gd name="connsiteX0" fmla="*/ 1569028 w 2379519"/>
                <a:gd name="connsiteY0" fmla="*/ 0 h 1828800"/>
                <a:gd name="connsiteX1" fmla="*/ 1506682 w 2379519"/>
                <a:gd name="connsiteY1" fmla="*/ 20782 h 1828800"/>
                <a:gd name="connsiteX2" fmla="*/ 1444337 w 2379519"/>
                <a:gd name="connsiteY2" fmla="*/ 83127 h 1828800"/>
                <a:gd name="connsiteX3" fmla="*/ 1402773 w 2379519"/>
                <a:gd name="connsiteY3" fmla="*/ 114300 h 1828800"/>
                <a:gd name="connsiteX4" fmla="*/ 1361210 w 2379519"/>
                <a:gd name="connsiteY4" fmla="*/ 166255 h 1828800"/>
                <a:gd name="connsiteX5" fmla="*/ 1298864 w 2379519"/>
                <a:gd name="connsiteY5" fmla="*/ 228600 h 1828800"/>
                <a:gd name="connsiteX6" fmla="*/ 1267691 w 2379519"/>
                <a:gd name="connsiteY6" fmla="*/ 249382 h 1828800"/>
                <a:gd name="connsiteX7" fmla="*/ 1194955 w 2379519"/>
                <a:gd name="connsiteY7" fmla="*/ 311727 h 1828800"/>
                <a:gd name="connsiteX8" fmla="*/ 1163782 w 2379519"/>
                <a:gd name="connsiteY8" fmla="*/ 322118 h 1828800"/>
                <a:gd name="connsiteX9" fmla="*/ 1132610 w 2379519"/>
                <a:gd name="connsiteY9" fmla="*/ 342900 h 1828800"/>
                <a:gd name="connsiteX10" fmla="*/ 1101437 w 2379519"/>
                <a:gd name="connsiteY10" fmla="*/ 353291 h 1828800"/>
                <a:gd name="connsiteX11" fmla="*/ 1039091 w 2379519"/>
                <a:gd name="connsiteY11" fmla="*/ 394855 h 1828800"/>
                <a:gd name="connsiteX12" fmla="*/ 955964 w 2379519"/>
                <a:gd name="connsiteY12" fmla="*/ 415636 h 1828800"/>
                <a:gd name="connsiteX13" fmla="*/ 924791 w 2379519"/>
                <a:gd name="connsiteY13" fmla="*/ 446809 h 1828800"/>
                <a:gd name="connsiteX14" fmla="*/ 883228 w 2379519"/>
                <a:gd name="connsiteY14" fmla="*/ 467591 h 1828800"/>
                <a:gd name="connsiteX15" fmla="*/ 820882 w 2379519"/>
                <a:gd name="connsiteY15" fmla="*/ 509155 h 1828800"/>
                <a:gd name="connsiteX16" fmla="*/ 779319 w 2379519"/>
                <a:gd name="connsiteY16" fmla="*/ 529936 h 1828800"/>
                <a:gd name="connsiteX17" fmla="*/ 716973 w 2379519"/>
                <a:gd name="connsiteY17" fmla="*/ 571500 h 1828800"/>
                <a:gd name="connsiteX18" fmla="*/ 675410 w 2379519"/>
                <a:gd name="connsiteY18" fmla="*/ 592282 h 1828800"/>
                <a:gd name="connsiteX19" fmla="*/ 644237 w 2379519"/>
                <a:gd name="connsiteY19" fmla="*/ 613064 h 1828800"/>
                <a:gd name="connsiteX20" fmla="*/ 602673 w 2379519"/>
                <a:gd name="connsiteY20" fmla="*/ 623455 h 1828800"/>
                <a:gd name="connsiteX21" fmla="*/ 488373 w 2379519"/>
                <a:gd name="connsiteY21" fmla="*/ 706582 h 1828800"/>
                <a:gd name="connsiteX22" fmla="*/ 405246 w 2379519"/>
                <a:gd name="connsiteY22" fmla="*/ 800100 h 1828800"/>
                <a:gd name="connsiteX23" fmla="*/ 374073 w 2379519"/>
                <a:gd name="connsiteY23" fmla="*/ 820882 h 1828800"/>
                <a:gd name="connsiteX24" fmla="*/ 311728 w 2379519"/>
                <a:gd name="connsiteY24" fmla="*/ 872836 h 1828800"/>
                <a:gd name="connsiteX25" fmla="*/ 238991 w 2379519"/>
                <a:gd name="connsiteY25" fmla="*/ 966355 h 1828800"/>
                <a:gd name="connsiteX26" fmla="*/ 197428 w 2379519"/>
                <a:gd name="connsiteY26" fmla="*/ 997527 h 1828800"/>
                <a:gd name="connsiteX27" fmla="*/ 124691 w 2379519"/>
                <a:gd name="connsiteY27" fmla="*/ 1080655 h 1828800"/>
                <a:gd name="connsiteX28" fmla="*/ 103910 w 2379519"/>
                <a:gd name="connsiteY28" fmla="*/ 1122218 h 1828800"/>
                <a:gd name="connsiteX29" fmla="*/ 72737 w 2379519"/>
                <a:gd name="connsiteY29" fmla="*/ 1153391 h 1828800"/>
                <a:gd name="connsiteX30" fmla="*/ 31173 w 2379519"/>
                <a:gd name="connsiteY30" fmla="*/ 1205346 h 1828800"/>
                <a:gd name="connsiteX31" fmla="*/ 20782 w 2379519"/>
                <a:gd name="connsiteY31" fmla="*/ 1236518 h 1828800"/>
                <a:gd name="connsiteX32" fmla="*/ 0 w 2379519"/>
                <a:gd name="connsiteY32" fmla="*/ 1309255 h 1828800"/>
                <a:gd name="connsiteX33" fmla="*/ 10391 w 2379519"/>
                <a:gd name="connsiteY33" fmla="*/ 1548246 h 1828800"/>
                <a:gd name="connsiteX34" fmla="*/ 20782 w 2379519"/>
                <a:gd name="connsiteY34" fmla="*/ 1579418 h 1828800"/>
                <a:gd name="connsiteX35" fmla="*/ 41564 w 2379519"/>
                <a:gd name="connsiteY35" fmla="*/ 1610591 h 1828800"/>
                <a:gd name="connsiteX36" fmla="*/ 72737 w 2379519"/>
                <a:gd name="connsiteY36" fmla="*/ 1631373 h 1828800"/>
                <a:gd name="connsiteX37" fmla="*/ 83128 w 2379519"/>
                <a:gd name="connsiteY37" fmla="*/ 1662546 h 1828800"/>
                <a:gd name="connsiteX38" fmla="*/ 114300 w 2379519"/>
                <a:gd name="connsiteY38" fmla="*/ 1672936 h 1828800"/>
                <a:gd name="connsiteX39" fmla="*/ 155864 w 2379519"/>
                <a:gd name="connsiteY39" fmla="*/ 1704109 h 1828800"/>
                <a:gd name="connsiteX40" fmla="*/ 197428 w 2379519"/>
                <a:gd name="connsiteY40" fmla="*/ 1724891 h 1828800"/>
                <a:gd name="connsiteX41" fmla="*/ 259773 w 2379519"/>
                <a:gd name="connsiteY41" fmla="*/ 1766455 h 1828800"/>
                <a:gd name="connsiteX42" fmla="*/ 301337 w 2379519"/>
                <a:gd name="connsiteY42" fmla="*/ 1776846 h 1828800"/>
                <a:gd name="connsiteX43" fmla="*/ 353291 w 2379519"/>
                <a:gd name="connsiteY43" fmla="*/ 1797627 h 1828800"/>
                <a:gd name="connsiteX44" fmla="*/ 436419 w 2379519"/>
                <a:gd name="connsiteY44" fmla="*/ 1808018 h 1828800"/>
                <a:gd name="connsiteX45" fmla="*/ 633846 w 2379519"/>
                <a:gd name="connsiteY45" fmla="*/ 1828800 h 1828800"/>
                <a:gd name="connsiteX46" fmla="*/ 1298864 w 2379519"/>
                <a:gd name="connsiteY46" fmla="*/ 1818409 h 1828800"/>
                <a:gd name="connsiteX47" fmla="*/ 1330037 w 2379519"/>
                <a:gd name="connsiteY47" fmla="*/ 1808018 h 1828800"/>
                <a:gd name="connsiteX48" fmla="*/ 1371600 w 2379519"/>
                <a:gd name="connsiteY48" fmla="*/ 1787236 h 1828800"/>
                <a:gd name="connsiteX49" fmla="*/ 1454728 w 2379519"/>
                <a:gd name="connsiteY49" fmla="*/ 1766455 h 1828800"/>
                <a:gd name="connsiteX50" fmla="*/ 1558637 w 2379519"/>
                <a:gd name="connsiteY50" fmla="*/ 1704109 h 1828800"/>
                <a:gd name="connsiteX51" fmla="*/ 1589810 w 2379519"/>
                <a:gd name="connsiteY51" fmla="*/ 1683327 h 1828800"/>
                <a:gd name="connsiteX52" fmla="*/ 1672937 w 2379519"/>
                <a:gd name="connsiteY52" fmla="*/ 1662546 h 1828800"/>
                <a:gd name="connsiteX53" fmla="*/ 1756064 w 2379519"/>
                <a:gd name="connsiteY53" fmla="*/ 1631373 h 1828800"/>
                <a:gd name="connsiteX54" fmla="*/ 1787237 w 2379519"/>
                <a:gd name="connsiteY54" fmla="*/ 1610591 h 1828800"/>
                <a:gd name="connsiteX55" fmla="*/ 1849582 w 2379519"/>
                <a:gd name="connsiteY55" fmla="*/ 1589809 h 1828800"/>
                <a:gd name="connsiteX56" fmla="*/ 1922319 w 2379519"/>
                <a:gd name="connsiteY56" fmla="*/ 1569027 h 1828800"/>
                <a:gd name="connsiteX57" fmla="*/ 1963882 w 2379519"/>
                <a:gd name="connsiteY57" fmla="*/ 1548246 h 1828800"/>
                <a:gd name="connsiteX58" fmla="*/ 2047010 w 2379519"/>
                <a:gd name="connsiteY58" fmla="*/ 1527464 h 1828800"/>
                <a:gd name="connsiteX59" fmla="*/ 2119746 w 2379519"/>
                <a:gd name="connsiteY59" fmla="*/ 1496291 h 1828800"/>
                <a:gd name="connsiteX60" fmla="*/ 2140528 w 2379519"/>
                <a:gd name="connsiteY60" fmla="*/ 1465118 h 1828800"/>
                <a:gd name="connsiteX61" fmla="*/ 2202873 w 2379519"/>
                <a:gd name="connsiteY61" fmla="*/ 1413164 h 1828800"/>
                <a:gd name="connsiteX62" fmla="*/ 2223655 w 2379519"/>
                <a:gd name="connsiteY62" fmla="*/ 1371600 h 1828800"/>
                <a:gd name="connsiteX63" fmla="*/ 2254828 w 2379519"/>
                <a:gd name="connsiteY63" fmla="*/ 1330036 h 1828800"/>
                <a:gd name="connsiteX64" fmla="*/ 2275610 w 2379519"/>
                <a:gd name="connsiteY64" fmla="*/ 1298864 h 1828800"/>
                <a:gd name="connsiteX65" fmla="*/ 2306782 w 2379519"/>
                <a:gd name="connsiteY65" fmla="*/ 1236518 h 1828800"/>
                <a:gd name="connsiteX66" fmla="*/ 2317173 w 2379519"/>
                <a:gd name="connsiteY66" fmla="*/ 1205346 h 1828800"/>
                <a:gd name="connsiteX67" fmla="*/ 2337955 w 2379519"/>
                <a:gd name="connsiteY67" fmla="*/ 1174173 h 1828800"/>
                <a:gd name="connsiteX68" fmla="*/ 2358737 w 2379519"/>
                <a:gd name="connsiteY68" fmla="*/ 1111827 h 1828800"/>
                <a:gd name="connsiteX69" fmla="*/ 2379519 w 2379519"/>
                <a:gd name="connsiteY69" fmla="*/ 1049482 h 1828800"/>
                <a:gd name="connsiteX70" fmla="*/ 2369128 w 2379519"/>
                <a:gd name="connsiteY70" fmla="*/ 696191 h 1828800"/>
                <a:gd name="connsiteX71" fmla="*/ 2348346 w 2379519"/>
                <a:gd name="connsiteY71" fmla="*/ 665018 h 1828800"/>
                <a:gd name="connsiteX72" fmla="*/ 2327564 w 2379519"/>
                <a:gd name="connsiteY72" fmla="*/ 623455 h 1828800"/>
                <a:gd name="connsiteX73" fmla="*/ 2254828 w 2379519"/>
                <a:gd name="connsiteY73" fmla="*/ 519546 h 1828800"/>
                <a:gd name="connsiteX74" fmla="*/ 2244437 w 2379519"/>
                <a:gd name="connsiteY74" fmla="*/ 488373 h 1828800"/>
                <a:gd name="connsiteX75" fmla="*/ 2182091 w 2379519"/>
                <a:gd name="connsiteY75" fmla="*/ 415636 h 1828800"/>
                <a:gd name="connsiteX76" fmla="*/ 2140528 w 2379519"/>
                <a:gd name="connsiteY76" fmla="*/ 342900 h 1828800"/>
                <a:gd name="connsiteX77" fmla="*/ 2067791 w 2379519"/>
                <a:gd name="connsiteY77" fmla="*/ 280555 h 1828800"/>
                <a:gd name="connsiteX78" fmla="*/ 2005446 w 2379519"/>
                <a:gd name="connsiteY78" fmla="*/ 218209 h 1828800"/>
                <a:gd name="connsiteX79" fmla="*/ 1984664 w 2379519"/>
                <a:gd name="connsiteY79" fmla="*/ 187036 h 1828800"/>
                <a:gd name="connsiteX80" fmla="*/ 1901537 w 2379519"/>
                <a:gd name="connsiteY80" fmla="*/ 135082 h 1828800"/>
                <a:gd name="connsiteX81" fmla="*/ 1839191 w 2379519"/>
                <a:gd name="connsiteY81" fmla="*/ 93518 h 1828800"/>
                <a:gd name="connsiteX82" fmla="*/ 1808019 w 2379519"/>
                <a:gd name="connsiteY82" fmla="*/ 72736 h 1828800"/>
                <a:gd name="connsiteX83" fmla="*/ 1766455 w 2379519"/>
                <a:gd name="connsiteY83" fmla="*/ 51955 h 1828800"/>
                <a:gd name="connsiteX84" fmla="*/ 1641764 w 2379519"/>
                <a:gd name="connsiteY84" fmla="*/ 0 h 1828800"/>
                <a:gd name="connsiteX85" fmla="*/ 1569028 w 2379519"/>
                <a:gd name="connsiteY8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379519" h="1828800">
                  <a:moveTo>
                    <a:pt x="1569028" y="0"/>
                  </a:moveTo>
                  <a:cubicBezTo>
                    <a:pt x="1548246" y="6927"/>
                    <a:pt x="1524909" y="8631"/>
                    <a:pt x="1506682" y="20782"/>
                  </a:cubicBezTo>
                  <a:cubicBezTo>
                    <a:pt x="1482228" y="37084"/>
                    <a:pt x="1467849" y="65493"/>
                    <a:pt x="1444337" y="83127"/>
                  </a:cubicBezTo>
                  <a:lnTo>
                    <a:pt x="1402773" y="114300"/>
                  </a:lnTo>
                  <a:cubicBezTo>
                    <a:pt x="1384714" y="168477"/>
                    <a:pt x="1405736" y="126677"/>
                    <a:pt x="1361210" y="166255"/>
                  </a:cubicBezTo>
                  <a:cubicBezTo>
                    <a:pt x="1339244" y="185781"/>
                    <a:pt x="1323318" y="212297"/>
                    <a:pt x="1298864" y="228600"/>
                  </a:cubicBezTo>
                  <a:cubicBezTo>
                    <a:pt x="1288473" y="235527"/>
                    <a:pt x="1277285" y="241387"/>
                    <a:pt x="1267691" y="249382"/>
                  </a:cubicBezTo>
                  <a:cubicBezTo>
                    <a:pt x="1227487" y="282886"/>
                    <a:pt x="1244488" y="283423"/>
                    <a:pt x="1194955" y="311727"/>
                  </a:cubicBezTo>
                  <a:cubicBezTo>
                    <a:pt x="1185445" y="317161"/>
                    <a:pt x="1174173" y="318654"/>
                    <a:pt x="1163782" y="322118"/>
                  </a:cubicBezTo>
                  <a:cubicBezTo>
                    <a:pt x="1153391" y="329045"/>
                    <a:pt x="1143780" y="337315"/>
                    <a:pt x="1132610" y="342900"/>
                  </a:cubicBezTo>
                  <a:cubicBezTo>
                    <a:pt x="1122813" y="347798"/>
                    <a:pt x="1111012" y="347972"/>
                    <a:pt x="1101437" y="353291"/>
                  </a:cubicBezTo>
                  <a:cubicBezTo>
                    <a:pt x="1079603" y="365421"/>
                    <a:pt x="1063322" y="388797"/>
                    <a:pt x="1039091" y="394855"/>
                  </a:cubicBezTo>
                  <a:lnTo>
                    <a:pt x="955964" y="415636"/>
                  </a:lnTo>
                  <a:cubicBezTo>
                    <a:pt x="945573" y="426027"/>
                    <a:pt x="936749" y="438268"/>
                    <a:pt x="924791" y="446809"/>
                  </a:cubicBezTo>
                  <a:cubicBezTo>
                    <a:pt x="912187" y="455812"/>
                    <a:pt x="896510" y="459622"/>
                    <a:pt x="883228" y="467591"/>
                  </a:cubicBezTo>
                  <a:cubicBezTo>
                    <a:pt x="861811" y="480442"/>
                    <a:pt x="843222" y="497985"/>
                    <a:pt x="820882" y="509155"/>
                  </a:cubicBezTo>
                  <a:cubicBezTo>
                    <a:pt x="807028" y="516082"/>
                    <a:pt x="792601" y="521967"/>
                    <a:pt x="779319" y="529936"/>
                  </a:cubicBezTo>
                  <a:cubicBezTo>
                    <a:pt x="757901" y="542786"/>
                    <a:pt x="739313" y="560330"/>
                    <a:pt x="716973" y="571500"/>
                  </a:cubicBezTo>
                  <a:cubicBezTo>
                    <a:pt x="703119" y="578427"/>
                    <a:pt x="688859" y="584597"/>
                    <a:pt x="675410" y="592282"/>
                  </a:cubicBezTo>
                  <a:cubicBezTo>
                    <a:pt x="664567" y="598478"/>
                    <a:pt x="655716" y="608145"/>
                    <a:pt x="644237" y="613064"/>
                  </a:cubicBezTo>
                  <a:cubicBezTo>
                    <a:pt x="631111" y="618690"/>
                    <a:pt x="616528" y="619991"/>
                    <a:pt x="602673" y="623455"/>
                  </a:cubicBezTo>
                  <a:cubicBezTo>
                    <a:pt x="572895" y="643306"/>
                    <a:pt x="497689" y="692608"/>
                    <a:pt x="488373" y="706582"/>
                  </a:cubicBezTo>
                  <a:cubicBezTo>
                    <a:pt x="463386" y="744062"/>
                    <a:pt x="447951" y="771630"/>
                    <a:pt x="405246" y="800100"/>
                  </a:cubicBezTo>
                  <a:cubicBezTo>
                    <a:pt x="394855" y="807027"/>
                    <a:pt x="383667" y="812887"/>
                    <a:pt x="374073" y="820882"/>
                  </a:cubicBezTo>
                  <a:cubicBezTo>
                    <a:pt x="294069" y="887552"/>
                    <a:pt x="389120" y="821242"/>
                    <a:pt x="311728" y="872836"/>
                  </a:cubicBezTo>
                  <a:cubicBezTo>
                    <a:pt x="280458" y="919741"/>
                    <a:pt x="276973" y="933799"/>
                    <a:pt x="238991" y="966355"/>
                  </a:cubicBezTo>
                  <a:cubicBezTo>
                    <a:pt x="225842" y="977625"/>
                    <a:pt x="211282" y="987136"/>
                    <a:pt x="197428" y="997527"/>
                  </a:cubicBezTo>
                  <a:cubicBezTo>
                    <a:pt x="148937" y="1070264"/>
                    <a:pt x="176646" y="1046018"/>
                    <a:pt x="124691" y="1080655"/>
                  </a:cubicBezTo>
                  <a:cubicBezTo>
                    <a:pt x="117764" y="1094509"/>
                    <a:pt x="112913" y="1109614"/>
                    <a:pt x="103910" y="1122218"/>
                  </a:cubicBezTo>
                  <a:cubicBezTo>
                    <a:pt x="95369" y="1134176"/>
                    <a:pt x="80888" y="1141164"/>
                    <a:pt x="72737" y="1153391"/>
                  </a:cubicBezTo>
                  <a:cubicBezTo>
                    <a:pt x="32584" y="1213620"/>
                    <a:pt x="100890" y="1158868"/>
                    <a:pt x="31173" y="1205346"/>
                  </a:cubicBezTo>
                  <a:cubicBezTo>
                    <a:pt x="27709" y="1215737"/>
                    <a:pt x="23791" y="1225987"/>
                    <a:pt x="20782" y="1236518"/>
                  </a:cubicBezTo>
                  <a:cubicBezTo>
                    <a:pt x="-5316" y="1327858"/>
                    <a:pt x="24916" y="1234507"/>
                    <a:pt x="0" y="1309255"/>
                  </a:cubicBezTo>
                  <a:cubicBezTo>
                    <a:pt x="3464" y="1388919"/>
                    <a:pt x="4275" y="1468742"/>
                    <a:pt x="10391" y="1548246"/>
                  </a:cubicBezTo>
                  <a:cubicBezTo>
                    <a:pt x="11231" y="1559166"/>
                    <a:pt x="15884" y="1569622"/>
                    <a:pt x="20782" y="1579418"/>
                  </a:cubicBezTo>
                  <a:cubicBezTo>
                    <a:pt x="26367" y="1590588"/>
                    <a:pt x="32733" y="1601760"/>
                    <a:pt x="41564" y="1610591"/>
                  </a:cubicBezTo>
                  <a:cubicBezTo>
                    <a:pt x="50395" y="1619422"/>
                    <a:pt x="62346" y="1624446"/>
                    <a:pt x="72737" y="1631373"/>
                  </a:cubicBezTo>
                  <a:cubicBezTo>
                    <a:pt x="76201" y="1641764"/>
                    <a:pt x="75383" y="1654801"/>
                    <a:pt x="83128" y="1662546"/>
                  </a:cubicBezTo>
                  <a:cubicBezTo>
                    <a:pt x="90873" y="1670291"/>
                    <a:pt x="104790" y="1667502"/>
                    <a:pt x="114300" y="1672936"/>
                  </a:cubicBezTo>
                  <a:cubicBezTo>
                    <a:pt x="129337" y="1681528"/>
                    <a:pt x="141178" y="1694930"/>
                    <a:pt x="155864" y="1704109"/>
                  </a:cubicBezTo>
                  <a:cubicBezTo>
                    <a:pt x="168999" y="1712319"/>
                    <a:pt x="184145" y="1716921"/>
                    <a:pt x="197428" y="1724891"/>
                  </a:cubicBezTo>
                  <a:cubicBezTo>
                    <a:pt x="218845" y="1737741"/>
                    <a:pt x="235542" y="1760397"/>
                    <a:pt x="259773" y="1766455"/>
                  </a:cubicBezTo>
                  <a:cubicBezTo>
                    <a:pt x="273628" y="1769919"/>
                    <a:pt x="287789" y="1772330"/>
                    <a:pt x="301337" y="1776846"/>
                  </a:cubicBezTo>
                  <a:cubicBezTo>
                    <a:pt x="319032" y="1782744"/>
                    <a:pt x="335117" y="1793433"/>
                    <a:pt x="353291" y="1797627"/>
                  </a:cubicBezTo>
                  <a:cubicBezTo>
                    <a:pt x="380501" y="1803906"/>
                    <a:pt x="408710" y="1804554"/>
                    <a:pt x="436419" y="1808018"/>
                  </a:cubicBezTo>
                  <a:cubicBezTo>
                    <a:pt x="516056" y="1827928"/>
                    <a:pt x="509096" y="1828800"/>
                    <a:pt x="633846" y="1828800"/>
                  </a:cubicBezTo>
                  <a:cubicBezTo>
                    <a:pt x="855546" y="1828800"/>
                    <a:pt x="1077191" y="1821873"/>
                    <a:pt x="1298864" y="1818409"/>
                  </a:cubicBezTo>
                  <a:cubicBezTo>
                    <a:pt x="1309255" y="1814945"/>
                    <a:pt x="1319970" y="1812333"/>
                    <a:pt x="1330037" y="1808018"/>
                  </a:cubicBezTo>
                  <a:cubicBezTo>
                    <a:pt x="1344274" y="1801916"/>
                    <a:pt x="1356905" y="1792134"/>
                    <a:pt x="1371600" y="1787236"/>
                  </a:cubicBezTo>
                  <a:cubicBezTo>
                    <a:pt x="1398696" y="1778204"/>
                    <a:pt x="1454728" y="1766455"/>
                    <a:pt x="1454728" y="1766455"/>
                  </a:cubicBezTo>
                  <a:cubicBezTo>
                    <a:pt x="1607233" y="1664783"/>
                    <a:pt x="1446811" y="1768010"/>
                    <a:pt x="1558637" y="1704109"/>
                  </a:cubicBezTo>
                  <a:cubicBezTo>
                    <a:pt x="1569480" y="1697913"/>
                    <a:pt x="1578640" y="1688912"/>
                    <a:pt x="1589810" y="1683327"/>
                  </a:cubicBezTo>
                  <a:cubicBezTo>
                    <a:pt x="1611114" y="1672675"/>
                    <a:pt x="1653172" y="1666499"/>
                    <a:pt x="1672937" y="1662546"/>
                  </a:cubicBezTo>
                  <a:cubicBezTo>
                    <a:pt x="1746044" y="1613808"/>
                    <a:pt x="1653343" y="1669894"/>
                    <a:pt x="1756064" y="1631373"/>
                  </a:cubicBezTo>
                  <a:cubicBezTo>
                    <a:pt x="1767757" y="1626988"/>
                    <a:pt x="1775825" y="1615663"/>
                    <a:pt x="1787237" y="1610591"/>
                  </a:cubicBezTo>
                  <a:cubicBezTo>
                    <a:pt x="1807255" y="1601694"/>
                    <a:pt x="1828330" y="1595122"/>
                    <a:pt x="1849582" y="1589809"/>
                  </a:cubicBezTo>
                  <a:cubicBezTo>
                    <a:pt x="1870675" y="1584536"/>
                    <a:pt x="1901448" y="1577971"/>
                    <a:pt x="1922319" y="1569027"/>
                  </a:cubicBezTo>
                  <a:cubicBezTo>
                    <a:pt x="1936556" y="1562925"/>
                    <a:pt x="1949187" y="1553144"/>
                    <a:pt x="1963882" y="1548246"/>
                  </a:cubicBezTo>
                  <a:cubicBezTo>
                    <a:pt x="2037058" y="1523854"/>
                    <a:pt x="1992582" y="1550791"/>
                    <a:pt x="2047010" y="1527464"/>
                  </a:cubicBezTo>
                  <a:cubicBezTo>
                    <a:pt x="2136890" y="1488943"/>
                    <a:pt x="2046639" y="1520660"/>
                    <a:pt x="2119746" y="1496291"/>
                  </a:cubicBezTo>
                  <a:cubicBezTo>
                    <a:pt x="2126673" y="1485900"/>
                    <a:pt x="2132533" y="1474712"/>
                    <a:pt x="2140528" y="1465118"/>
                  </a:cubicBezTo>
                  <a:cubicBezTo>
                    <a:pt x="2165529" y="1435116"/>
                    <a:pt x="2172222" y="1433598"/>
                    <a:pt x="2202873" y="1413164"/>
                  </a:cubicBezTo>
                  <a:cubicBezTo>
                    <a:pt x="2209800" y="1399309"/>
                    <a:pt x="2215445" y="1384735"/>
                    <a:pt x="2223655" y="1371600"/>
                  </a:cubicBezTo>
                  <a:cubicBezTo>
                    <a:pt x="2232834" y="1356914"/>
                    <a:pt x="2244762" y="1344128"/>
                    <a:pt x="2254828" y="1330036"/>
                  </a:cubicBezTo>
                  <a:cubicBezTo>
                    <a:pt x="2262087" y="1319874"/>
                    <a:pt x="2268683" y="1309255"/>
                    <a:pt x="2275610" y="1298864"/>
                  </a:cubicBezTo>
                  <a:cubicBezTo>
                    <a:pt x="2301722" y="1220520"/>
                    <a:pt x="2266501" y="1317079"/>
                    <a:pt x="2306782" y="1236518"/>
                  </a:cubicBezTo>
                  <a:cubicBezTo>
                    <a:pt x="2311680" y="1226722"/>
                    <a:pt x="2312275" y="1215142"/>
                    <a:pt x="2317173" y="1205346"/>
                  </a:cubicBezTo>
                  <a:cubicBezTo>
                    <a:pt x="2322758" y="1194176"/>
                    <a:pt x="2332883" y="1185585"/>
                    <a:pt x="2337955" y="1174173"/>
                  </a:cubicBezTo>
                  <a:cubicBezTo>
                    <a:pt x="2346852" y="1154155"/>
                    <a:pt x="2351810" y="1132609"/>
                    <a:pt x="2358737" y="1111827"/>
                  </a:cubicBezTo>
                  <a:lnTo>
                    <a:pt x="2379519" y="1049482"/>
                  </a:lnTo>
                  <a:cubicBezTo>
                    <a:pt x="2376055" y="931718"/>
                    <a:pt x="2378649" y="813620"/>
                    <a:pt x="2369128" y="696191"/>
                  </a:cubicBezTo>
                  <a:cubicBezTo>
                    <a:pt x="2368119" y="683743"/>
                    <a:pt x="2354542" y="675861"/>
                    <a:pt x="2348346" y="665018"/>
                  </a:cubicBezTo>
                  <a:cubicBezTo>
                    <a:pt x="2340661" y="651569"/>
                    <a:pt x="2335940" y="636485"/>
                    <a:pt x="2327564" y="623455"/>
                  </a:cubicBezTo>
                  <a:cubicBezTo>
                    <a:pt x="2304701" y="587891"/>
                    <a:pt x="2254828" y="519546"/>
                    <a:pt x="2254828" y="519546"/>
                  </a:cubicBezTo>
                  <a:cubicBezTo>
                    <a:pt x="2251364" y="509155"/>
                    <a:pt x="2249871" y="497883"/>
                    <a:pt x="2244437" y="488373"/>
                  </a:cubicBezTo>
                  <a:cubicBezTo>
                    <a:pt x="2226664" y="457270"/>
                    <a:pt x="2206658" y="440203"/>
                    <a:pt x="2182091" y="415636"/>
                  </a:cubicBezTo>
                  <a:cubicBezTo>
                    <a:pt x="2169387" y="390227"/>
                    <a:pt x="2158887" y="364931"/>
                    <a:pt x="2140528" y="342900"/>
                  </a:cubicBezTo>
                  <a:cubicBezTo>
                    <a:pt x="2103429" y="298382"/>
                    <a:pt x="2113663" y="321840"/>
                    <a:pt x="2067791" y="280555"/>
                  </a:cubicBezTo>
                  <a:cubicBezTo>
                    <a:pt x="2045946" y="260894"/>
                    <a:pt x="2021749" y="242663"/>
                    <a:pt x="2005446" y="218209"/>
                  </a:cubicBezTo>
                  <a:cubicBezTo>
                    <a:pt x="1998519" y="207818"/>
                    <a:pt x="1994416" y="194837"/>
                    <a:pt x="1984664" y="187036"/>
                  </a:cubicBezTo>
                  <a:cubicBezTo>
                    <a:pt x="1959149" y="166624"/>
                    <a:pt x="1928725" y="153207"/>
                    <a:pt x="1901537" y="135082"/>
                  </a:cubicBezTo>
                  <a:lnTo>
                    <a:pt x="1839191" y="93518"/>
                  </a:lnTo>
                  <a:cubicBezTo>
                    <a:pt x="1828800" y="86591"/>
                    <a:pt x="1819189" y="78321"/>
                    <a:pt x="1808019" y="72736"/>
                  </a:cubicBezTo>
                  <a:cubicBezTo>
                    <a:pt x="1794164" y="65809"/>
                    <a:pt x="1779904" y="59640"/>
                    <a:pt x="1766455" y="51955"/>
                  </a:cubicBezTo>
                  <a:cubicBezTo>
                    <a:pt x="1721549" y="26295"/>
                    <a:pt x="1711328" y="0"/>
                    <a:pt x="1641764" y="0"/>
                  </a:cubicBezTo>
                  <a:lnTo>
                    <a:pt x="156902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4400828" y="4127717"/>
              <a:ext cx="4213236" cy="2339047"/>
              <a:chOff x="4343400" y="4083627"/>
              <a:chExt cx="4213236" cy="2339047"/>
            </a:xfrm>
          </p:grpSpPr>
          <p:sp>
            <p:nvSpPr>
              <p:cNvPr id="5" name="Oval 4"/>
              <p:cNvSpPr/>
              <p:nvPr/>
            </p:nvSpPr>
            <p:spPr>
              <a:xfrm>
                <a:off x="6130636" y="408362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23362" y="4596732"/>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79469" y="4605148"/>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21817" y="5089083"/>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39887" y="5108619"/>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96096" y="554453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68734" y="4083627"/>
                <a:ext cx="401782" cy="408933"/>
              </a:xfrm>
              <a:prstGeom prst="rect">
                <a:avLst/>
              </a:prstGeom>
              <a:noFill/>
              <a:ln>
                <a:noFill/>
              </a:ln>
            </p:spPr>
            <p:txBody>
              <a:bodyPr wrap="square" rtlCol="0">
                <a:spAutoFit/>
              </a:bodyPr>
              <a:lstStyle/>
              <a:p>
                <a:r>
                  <a:rPr lang="en-US" sz="1400" dirty="0" smtClean="0"/>
                  <a:t>A</a:t>
                </a:r>
                <a:endParaRPr lang="en-US" sz="1400" dirty="0"/>
              </a:p>
            </p:txBody>
          </p:sp>
          <p:sp>
            <p:nvSpPr>
              <p:cNvPr id="12" name="TextBox 11"/>
              <p:cNvSpPr txBox="1"/>
              <p:nvPr/>
            </p:nvSpPr>
            <p:spPr>
              <a:xfrm>
                <a:off x="6882243" y="4629392"/>
                <a:ext cx="401782" cy="408933"/>
              </a:xfrm>
              <a:prstGeom prst="rect">
                <a:avLst/>
              </a:prstGeom>
              <a:noFill/>
              <a:ln>
                <a:noFill/>
              </a:ln>
            </p:spPr>
            <p:txBody>
              <a:bodyPr wrap="square" rtlCol="0">
                <a:spAutoFit/>
              </a:bodyPr>
              <a:lstStyle/>
              <a:p>
                <a:r>
                  <a:rPr lang="en-US" sz="1400" dirty="0"/>
                  <a:t>B</a:t>
                </a:r>
              </a:p>
            </p:txBody>
          </p:sp>
          <p:sp>
            <p:nvSpPr>
              <p:cNvPr id="13" name="TextBox 12"/>
              <p:cNvSpPr txBox="1"/>
              <p:nvPr/>
            </p:nvSpPr>
            <p:spPr>
              <a:xfrm>
                <a:off x="5517565" y="4633101"/>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4" name="TextBox 13"/>
              <p:cNvSpPr txBox="1"/>
              <p:nvPr/>
            </p:nvSpPr>
            <p:spPr>
              <a:xfrm>
                <a:off x="7471060" y="5140277"/>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5" name="TextBox 14"/>
              <p:cNvSpPr txBox="1"/>
              <p:nvPr/>
            </p:nvSpPr>
            <p:spPr>
              <a:xfrm>
                <a:off x="6944591" y="5572490"/>
                <a:ext cx="401782" cy="408933"/>
              </a:xfrm>
              <a:prstGeom prst="rect">
                <a:avLst/>
              </a:prstGeom>
              <a:noFill/>
              <a:ln>
                <a:noFill/>
              </a:ln>
            </p:spPr>
            <p:txBody>
              <a:bodyPr wrap="square" rtlCol="0">
                <a:spAutoFit/>
              </a:bodyPr>
              <a:lstStyle/>
              <a:p>
                <a:r>
                  <a:rPr lang="en-US" sz="1400" dirty="0"/>
                  <a:t>D</a:t>
                </a:r>
              </a:p>
            </p:txBody>
          </p:sp>
          <p:sp>
            <p:nvSpPr>
              <p:cNvPr id="16" name="Rectangle 15"/>
              <p:cNvSpPr/>
              <p:nvPr/>
            </p:nvSpPr>
            <p:spPr>
              <a:xfrm>
                <a:off x="5900290" y="504667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73772" y="5133974"/>
                <a:ext cx="401782" cy="408933"/>
              </a:xfrm>
              <a:prstGeom prst="rect">
                <a:avLst/>
              </a:prstGeom>
              <a:noFill/>
              <a:ln>
                <a:noFill/>
              </a:ln>
            </p:spPr>
            <p:txBody>
              <a:bodyPr wrap="square" rtlCol="0">
                <a:spAutoFit/>
              </a:bodyPr>
              <a:lstStyle/>
              <a:p>
                <a:r>
                  <a:rPr lang="en-US" sz="1400" dirty="0"/>
                  <a:t>D</a:t>
                </a:r>
              </a:p>
            </p:txBody>
          </p:sp>
          <p:sp>
            <p:nvSpPr>
              <p:cNvPr id="18" name="TextBox 17"/>
              <p:cNvSpPr txBox="1"/>
              <p:nvPr/>
            </p:nvSpPr>
            <p:spPr>
              <a:xfrm>
                <a:off x="5958648" y="5000888"/>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19" name="Rectangle 18"/>
              <p:cNvSpPr/>
              <p:nvPr/>
            </p:nvSpPr>
            <p:spPr>
              <a:xfrm>
                <a:off x="6450485" y="5044322"/>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12760" y="5572490"/>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97545" y="5574311"/>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2530"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77987"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96774" y="559420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50552" y="5547066"/>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6" name="TextBox 25"/>
              <p:cNvSpPr txBox="1"/>
              <p:nvPr/>
            </p:nvSpPr>
            <p:spPr>
              <a:xfrm>
                <a:off x="8154854" y="5568473"/>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7" name="TextBox 26"/>
              <p:cNvSpPr txBox="1"/>
              <p:nvPr/>
            </p:nvSpPr>
            <p:spPr>
              <a:xfrm>
                <a:off x="7521280" y="6013741"/>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8" name="TextBox 27"/>
              <p:cNvSpPr txBox="1"/>
              <p:nvPr/>
            </p:nvSpPr>
            <p:spPr>
              <a:xfrm>
                <a:off x="6450484" y="6004215"/>
                <a:ext cx="401782" cy="408933"/>
              </a:xfrm>
              <a:prstGeom prst="rect">
                <a:avLst/>
              </a:prstGeom>
              <a:noFill/>
              <a:ln>
                <a:noFill/>
              </a:ln>
            </p:spPr>
            <p:txBody>
              <a:bodyPr wrap="square" rtlCol="0">
                <a:spAutoFit/>
              </a:bodyPr>
              <a:lstStyle/>
              <a:p>
                <a:r>
                  <a:rPr lang="en-US" sz="1400" dirty="0"/>
                  <a:t>0</a:t>
                </a:r>
              </a:p>
            </p:txBody>
          </p:sp>
          <p:sp>
            <p:nvSpPr>
              <p:cNvPr id="29" name="TextBox 28"/>
              <p:cNvSpPr txBox="1"/>
              <p:nvPr/>
            </p:nvSpPr>
            <p:spPr>
              <a:xfrm>
                <a:off x="6476193" y="5000889"/>
                <a:ext cx="401782" cy="408933"/>
              </a:xfrm>
              <a:prstGeom prst="rect">
                <a:avLst/>
              </a:prstGeom>
              <a:noFill/>
              <a:ln>
                <a:noFill/>
              </a:ln>
            </p:spPr>
            <p:txBody>
              <a:bodyPr wrap="square" rtlCol="0">
                <a:spAutoFit/>
              </a:bodyPr>
              <a:lstStyle/>
              <a:p>
                <a:r>
                  <a:rPr lang="en-US" sz="1400" dirty="0"/>
                  <a:t>0</a:t>
                </a:r>
              </a:p>
            </p:txBody>
          </p:sp>
          <p:sp>
            <p:nvSpPr>
              <p:cNvPr id="30" name="TextBox 29"/>
              <p:cNvSpPr txBox="1"/>
              <p:nvPr/>
            </p:nvSpPr>
            <p:spPr>
              <a:xfrm>
                <a:off x="4553421" y="5547065"/>
                <a:ext cx="401782" cy="408933"/>
              </a:xfrm>
              <a:prstGeom prst="rect">
                <a:avLst/>
              </a:prstGeom>
              <a:noFill/>
              <a:ln>
                <a:noFill/>
              </a:ln>
            </p:spPr>
            <p:txBody>
              <a:bodyPr wrap="square" rtlCol="0">
                <a:spAutoFit/>
              </a:bodyPr>
              <a:lstStyle/>
              <a:p>
                <a:r>
                  <a:rPr lang="en-US" sz="1400" dirty="0"/>
                  <a:t>0</a:t>
                </a:r>
              </a:p>
            </p:txBody>
          </p:sp>
          <p:cxnSp>
            <p:nvCxnSpPr>
              <p:cNvPr id="32" name="Straight Connector 31"/>
              <p:cNvCxnSpPr>
                <a:stCxn id="5" idx="3"/>
              </p:cNvCxnSpPr>
              <p:nvPr/>
            </p:nvCxnSpPr>
            <p:spPr>
              <a:xfrm flipH="1">
                <a:off x="5843137" y="4394049"/>
                <a:ext cx="342281" cy="30209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7" idx="3"/>
                <a:endCxn id="8" idx="7"/>
              </p:cNvCxnSpPr>
              <p:nvPr/>
            </p:nvCxnSpPr>
            <p:spPr>
              <a:xfrm flipH="1">
                <a:off x="5241108" y="4915570"/>
                <a:ext cx="293143" cy="22677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8" idx="3"/>
                <a:endCxn id="30" idx="0"/>
              </p:cNvCxnSpPr>
              <p:nvPr/>
            </p:nvCxnSpPr>
            <p:spPr>
              <a:xfrm flipH="1">
                <a:off x="4754313" y="5399506"/>
                <a:ext cx="222287" cy="14755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5239159" y="5400263"/>
                <a:ext cx="188350" cy="14229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816039" y="4861437"/>
                <a:ext cx="162190" cy="18288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endCxn id="6" idx="1"/>
              </p:cNvCxnSpPr>
              <p:nvPr/>
            </p:nvCxnSpPr>
            <p:spPr>
              <a:xfrm>
                <a:off x="6491486" y="4348773"/>
                <a:ext cx="386658" cy="30121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6786458" y="4915570"/>
                <a:ext cx="91517" cy="125669"/>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12" idx="2"/>
                <a:endCxn id="9" idx="1"/>
              </p:cNvCxnSpPr>
              <p:nvPr/>
            </p:nvCxnSpPr>
            <p:spPr>
              <a:xfrm>
                <a:off x="7083135" y="5038325"/>
                <a:ext cx="411535" cy="1235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7782527" y="5399505"/>
                <a:ext cx="394835" cy="19470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9" idx="3"/>
              </p:cNvCxnSpPr>
              <p:nvPr/>
            </p:nvCxnSpPr>
            <p:spPr>
              <a:xfrm flipH="1">
                <a:off x="7258056" y="5419041"/>
                <a:ext cx="236613" cy="20491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7236783" y="5807304"/>
                <a:ext cx="319320" cy="21811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6725198" y="5832817"/>
                <a:ext cx="196327" cy="206709"/>
              </a:xfrm>
              <a:prstGeom prst="line">
                <a:avLst/>
              </a:prstGeom>
            </p:spPr>
            <p:style>
              <a:lnRef idx="1">
                <a:schemeClr val="dk1"/>
              </a:lnRef>
              <a:fillRef idx="0">
                <a:schemeClr val="dk1"/>
              </a:fillRef>
              <a:effectRef idx="0">
                <a:schemeClr val="dk1"/>
              </a:effectRef>
              <a:fontRef idx="minor">
                <a:schemeClr val="tx1"/>
              </a:fontRef>
            </p:style>
          </p:cxnSp>
          <p:sp>
            <p:nvSpPr>
              <p:cNvPr id="72" name="Freeform 71"/>
              <p:cNvSpPr/>
              <p:nvPr/>
            </p:nvSpPr>
            <p:spPr>
              <a:xfrm>
                <a:off x="4343400" y="4379208"/>
                <a:ext cx="1984664" cy="1865728"/>
              </a:xfrm>
              <a:custGeom>
                <a:avLst/>
                <a:gdLst>
                  <a:gd name="connsiteX0" fmla="*/ 1579418 w 1984664"/>
                  <a:gd name="connsiteY0" fmla="*/ 47319 h 1865728"/>
                  <a:gd name="connsiteX1" fmla="*/ 1527464 w 1984664"/>
                  <a:gd name="connsiteY1" fmla="*/ 16147 h 1865728"/>
                  <a:gd name="connsiteX2" fmla="*/ 1226127 w 1984664"/>
                  <a:gd name="connsiteY2" fmla="*/ 26537 h 1865728"/>
                  <a:gd name="connsiteX3" fmla="*/ 1163782 w 1984664"/>
                  <a:gd name="connsiteY3" fmla="*/ 57710 h 1865728"/>
                  <a:gd name="connsiteX4" fmla="*/ 1039091 w 1984664"/>
                  <a:gd name="connsiteY4" fmla="*/ 109665 h 1865728"/>
                  <a:gd name="connsiteX5" fmla="*/ 1007918 w 1984664"/>
                  <a:gd name="connsiteY5" fmla="*/ 130447 h 1865728"/>
                  <a:gd name="connsiteX6" fmla="*/ 914400 w 1984664"/>
                  <a:gd name="connsiteY6" fmla="*/ 203183 h 1865728"/>
                  <a:gd name="connsiteX7" fmla="*/ 841664 w 1984664"/>
                  <a:gd name="connsiteY7" fmla="*/ 234356 h 1865728"/>
                  <a:gd name="connsiteX8" fmla="*/ 779318 w 1984664"/>
                  <a:gd name="connsiteY8" fmla="*/ 275919 h 1865728"/>
                  <a:gd name="connsiteX9" fmla="*/ 737755 w 1984664"/>
                  <a:gd name="connsiteY9" fmla="*/ 307092 h 1865728"/>
                  <a:gd name="connsiteX10" fmla="*/ 706582 w 1984664"/>
                  <a:gd name="connsiteY10" fmla="*/ 317483 h 1865728"/>
                  <a:gd name="connsiteX11" fmla="*/ 644236 w 1984664"/>
                  <a:gd name="connsiteY11" fmla="*/ 348656 h 1865728"/>
                  <a:gd name="connsiteX12" fmla="*/ 581891 w 1984664"/>
                  <a:gd name="connsiteY12" fmla="*/ 390219 h 1865728"/>
                  <a:gd name="connsiteX13" fmla="*/ 550718 w 1984664"/>
                  <a:gd name="connsiteY13" fmla="*/ 421392 h 1865728"/>
                  <a:gd name="connsiteX14" fmla="*/ 509155 w 1984664"/>
                  <a:gd name="connsiteY14" fmla="*/ 452565 h 1865728"/>
                  <a:gd name="connsiteX15" fmla="*/ 477982 w 1984664"/>
                  <a:gd name="connsiteY15" fmla="*/ 473347 h 1865728"/>
                  <a:gd name="connsiteX16" fmla="*/ 405245 w 1984664"/>
                  <a:gd name="connsiteY16" fmla="*/ 525301 h 1865728"/>
                  <a:gd name="connsiteX17" fmla="*/ 384464 w 1984664"/>
                  <a:gd name="connsiteY17" fmla="*/ 556474 h 1865728"/>
                  <a:gd name="connsiteX18" fmla="*/ 374073 w 1984664"/>
                  <a:gd name="connsiteY18" fmla="*/ 587647 h 1865728"/>
                  <a:gd name="connsiteX19" fmla="*/ 342900 w 1984664"/>
                  <a:gd name="connsiteY19" fmla="*/ 618819 h 1865728"/>
                  <a:gd name="connsiteX20" fmla="*/ 290945 w 1984664"/>
                  <a:gd name="connsiteY20" fmla="*/ 670774 h 1865728"/>
                  <a:gd name="connsiteX21" fmla="*/ 280555 w 1984664"/>
                  <a:gd name="connsiteY21" fmla="*/ 701947 h 1865728"/>
                  <a:gd name="connsiteX22" fmla="*/ 228600 w 1984664"/>
                  <a:gd name="connsiteY22" fmla="*/ 764292 h 1865728"/>
                  <a:gd name="connsiteX23" fmla="*/ 197427 w 1984664"/>
                  <a:gd name="connsiteY23" fmla="*/ 826637 h 1865728"/>
                  <a:gd name="connsiteX24" fmla="*/ 145473 w 1984664"/>
                  <a:gd name="connsiteY24" fmla="*/ 920156 h 1865728"/>
                  <a:gd name="connsiteX25" fmla="*/ 124691 w 1984664"/>
                  <a:gd name="connsiteY25" fmla="*/ 961719 h 1865728"/>
                  <a:gd name="connsiteX26" fmla="*/ 114300 w 1984664"/>
                  <a:gd name="connsiteY26" fmla="*/ 992892 h 1865728"/>
                  <a:gd name="connsiteX27" fmla="*/ 83127 w 1984664"/>
                  <a:gd name="connsiteY27" fmla="*/ 1024065 h 1865728"/>
                  <a:gd name="connsiteX28" fmla="*/ 62345 w 1984664"/>
                  <a:gd name="connsiteY28" fmla="*/ 1055237 h 1865728"/>
                  <a:gd name="connsiteX29" fmla="*/ 51955 w 1984664"/>
                  <a:gd name="connsiteY29" fmla="*/ 1086410 h 1865728"/>
                  <a:gd name="connsiteX30" fmla="*/ 31173 w 1984664"/>
                  <a:gd name="connsiteY30" fmla="*/ 1117583 h 1865728"/>
                  <a:gd name="connsiteX31" fmla="*/ 20782 w 1984664"/>
                  <a:gd name="connsiteY31" fmla="*/ 1179928 h 1865728"/>
                  <a:gd name="connsiteX32" fmla="*/ 0 w 1984664"/>
                  <a:gd name="connsiteY32" fmla="*/ 1252665 h 1865728"/>
                  <a:gd name="connsiteX33" fmla="*/ 20782 w 1984664"/>
                  <a:gd name="connsiteY33" fmla="*/ 1439701 h 1865728"/>
                  <a:gd name="connsiteX34" fmla="*/ 31173 w 1984664"/>
                  <a:gd name="connsiteY34" fmla="*/ 1481265 h 1865728"/>
                  <a:gd name="connsiteX35" fmla="*/ 62345 w 1984664"/>
                  <a:gd name="connsiteY35" fmla="*/ 1502047 h 1865728"/>
                  <a:gd name="connsiteX36" fmla="*/ 93518 w 1984664"/>
                  <a:gd name="connsiteY36" fmla="*/ 1585174 h 1865728"/>
                  <a:gd name="connsiteX37" fmla="*/ 103909 w 1984664"/>
                  <a:gd name="connsiteY37" fmla="*/ 1616347 h 1865728"/>
                  <a:gd name="connsiteX38" fmla="*/ 114300 w 1984664"/>
                  <a:gd name="connsiteY38" fmla="*/ 1657910 h 1865728"/>
                  <a:gd name="connsiteX39" fmla="*/ 145473 w 1984664"/>
                  <a:gd name="connsiteY39" fmla="*/ 1689083 h 1865728"/>
                  <a:gd name="connsiteX40" fmla="*/ 249382 w 1984664"/>
                  <a:gd name="connsiteY40" fmla="*/ 1751428 h 1865728"/>
                  <a:gd name="connsiteX41" fmla="*/ 280555 w 1984664"/>
                  <a:gd name="connsiteY41" fmla="*/ 1761819 h 1865728"/>
                  <a:gd name="connsiteX42" fmla="*/ 342900 w 1984664"/>
                  <a:gd name="connsiteY42" fmla="*/ 1772210 h 1865728"/>
                  <a:gd name="connsiteX43" fmla="*/ 405245 w 1984664"/>
                  <a:gd name="connsiteY43" fmla="*/ 1792992 h 1865728"/>
                  <a:gd name="connsiteX44" fmla="*/ 436418 w 1984664"/>
                  <a:gd name="connsiteY44" fmla="*/ 1813774 h 1865728"/>
                  <a:gd name="connsiteX45" fmla="*/ 529936 w 1984664"/>
                  <a:gd name="connsiteY45" fmla="*/ 1824165 h 1865728"/>
                  <a:gd name="connsiteX46" fmla="*/ 571500 w 1984664"/>
                  <a:gd name="connsiteY46" fmla="*/ 1834556 h 1865728"/>
                  <a:gd name="connsiteX47" fmla="*/ 633845 w 1984664"/>
                  <a:gd name="connsiteY47" fmla="*/ 1855337 h 1865728"/>
                  <a:gd name="connsiteX48" fmla="*/ 685800 w 1984664"/>
                  <a:gd name="connsiteY48" fmla="*/ 1865728 h 1865728"/>
                  <a:gd name="connsiteX49" fmla="*/ 789709 w 1984664"/>
                  <a:gd name="connsiteY49" fmla="*/ 1855337 h 1865728"/>
                  <a:gd name="connsiteX50" fmla="*/ 883227 w 1984664"/>
                  <a:gd name="connsiteY50" fmla="*/ 1824165 h 1865728"/>
                  <a:gd name="connsiteX51" fmla="*/ 966355 w 1984664"/>
                  <a:gd name="connsiteY51" fmla="*/ 1803383 h 1865728"/>
                  <a:gd name="connsiteX52" fmla="*/ 1101436 w 1984664"/>
                  <a:gd name="connsiteY52" fmla="*/ 1772210 h 1865728"/>
                  <a:gd name="connsiteX53" fmla="*/ 1163782 w 1984664"/>
                  <a:gd name="connsiteY53" fmla="*/ 1751428 h 1865728"/>
                  <a:gd name="connsiteX54" fmla="*/ 1246909 w 1984664"/>
                  <a:gd name="connsiteY54" fmla="*/ 1699474 h 1865728"/>
                  <a:gd name="connsiteX55" fmla="*/ 1350818 w 1984664"/>
                  <a:gd name="connsiteY55" fmla="*/ 1657910 h 1865728"/>
                  <a:gd name="connsiteX56" fmla="*/ 1433945 w 1984664"/>
                  <a:gd name="connsiteY56" fmla="*/ 1605956 h 1865728"/>
                  <a:gd name="connsiteX57" fmla="*/ 1496291 w 1984664"/>
                  <a:gd name="connsiteY57" fmla="*/ 1564392 h 1865728"/>
                  <a:gd name="connsiteX58" fmla="*/ 1548245 w 1984664"/>
                  <a:gd name="connsiteY58" fmla="*/ 1512437 h 1865728"/>
                  <a:gd name="connsiteX59" fmla="*/ 1610591 w 1984664"/>
                  <a:gd name="connsiteY59" fmla="*/ 1460483 h 1865728"/>
                  <a:gd name="connsiteX60" fmla="*/ 1652155 w 1984664"/>
                  <a:gd name="connsiteY60" fmla="*/ 1398137 h 1865728"/>
                  <a:gd name="connsiteX61" fmla="*/ 1683327 w 1984664"/>
                  <a:gd name="connsiteY61" fmla="*/ 1366965 h 1865728"/>
                  <a:gd name="connsiteX62" fmla="*/ 1724891 w 1984664"/>
                  <a:gd name="connsiteY62" fmla="*/ 1304619 h 1865728"/>
                  <a:gd name="connsiteX63" fmla="*/ 1735282 w 1984664"/>
                  <a:gd name="connsiteY63" fmla="*/ 1273447 h 1865728"/>
                  <a:gd name="connsiteX64" fmla="*/ 1797627 w 1984664"/>
                  <a:gd name="connsiteY64" fmla="*/ 1221492 h 1865728"/>
                  <a:gd name="connsiteX65" fmla="*/ 1818409 w 1984664"/>
                  <a:gd name="connsiteY65" fmla="*/ 1190319 h 1865728"/>
                  <a:gd name="connsiteX66" fmla="*/ 1891145 w 1984664"/>
                  <a:gd name="connsiteY66" fmla="*/ 1127974 h 1865728"/>
                  <a:gd name="connsiteX67" fmla="*/ 1932709 w 1984664"/>
                  <a:gd name="connsiteY67" fmla="*/ 1065628 h 1865728"/>
                  <a:gd name="connsiteX68" fmla="*/ 1943100 w 1984664"/>
                  <a:gd name="connsiteY68" fmla="*/ 1034456 h 1865728"/>
                  <a:gd name="connsiteX69" fmla="*/ 1963882 w 1984664"/>
                  <a:gd name="connsiteY69" fmla="*/ 961719 h 1865728"/>
                  <a:gd name="connsiteX70" fmla="*/ 1974273 w 1984664"/>
                  <a:gd name="connsiteY70" fmla="*/ 868201 h 1865728"/>
                  <a:gd name="connsiteX71" fmla="*/ 1984664 w 1984664"/>
                  <a:gd name="connsiteY71" fmla="*/ 837028 h 1865728"/>
                  <a:gd name="connsiteX72" fmla="*/ 1974273 w 1984664"/>
                  <a:gd name="connsiteY72" fmla="*/ 546083 h 1865728"/>
                  <a:gd name="connsiteX73" fmla="*/ 1922318 w 1984664"/>
                  <a:gd name="connsiteY73" fmla="*/ 452565 h 1865728"/>
                  <a:gd name="connsiteX74" fmla="*/ 1880755 w 1984664"/>
                  <a:gd name="connsiteY74" fmla="*/ 390219 h 1865728"/>
                  <a:gd name="connsiteX75" fmla="*/ 1839191 w 1984664"/>
                  <a:gd name="connsiteY75" fmla="*/ 327874 h 1865728"/>
                  <a:gd name="connsiteX76" fmla="*/ 1818409 w 1984664"/>
                  <a:gd name="connsiteY76" fmla="*/ 296701 h 1865728"/>
                  <a:gd name="connsiteX77" fmla="*/ 1714500 w 1984664"/>
                  <a:gd name="connsiteY77" fmla="*/ 182401 h 1865728"/>
                  <a:gd name="connsiteX78" fmla="*/ 1683327 w 1984664"/>
                  <a:gd name="connsiteY78" fmla="*/ 151228 h 1865728"/>
                  <a:gd name="connsiteX79" fmla="*/ 1610591 w 1984664"/>
                  <a:gd name="connsiteY79" fmla="*/ 88883 h 1865728"/>
                  <a:gd name="connsiteX80" fmla="*/ 1579418 w 1984664"/>
                  <a:gd name="connsiteY80" fmla="*/ 47319 h 186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84664" h="1865728">
                    <a:moveTo>
                      <a:pt x="1579418" y="47319"/>
                    </a:moveTo>
                    <a:cubicBezTo>
                      <a:pt x="1565564" y="35196"/>
                      <a:pt x="1545528" y="25179"/>
                      <a:pt x="1527464" y="16147"/>
                    </a:cubicBezTo>
                    <a:cubicBezTo>
                      <a:pt x="1444364" y="-25403"/>
                      <a:pt x="1228834" y="26329"/>
                      <a:pt x="1226127" y="26537"/>
                    </a:cubicBezTo>
                    <a:cubicBezTo>
                      <a:pt x="1205345" y="36928"/>
                      <a:pt x="1185355" y="49081"/>
                      <a:pt x="1163782" y="57710"/>
                    </a:cubicBezTo>
                    <a:cubicBezTo>
                      <a:pt x="1079506" y="91421"/>
                      <a:pt x="1162449" y="27426"/>
                      <a:pt x="1039091" y="109665"/>
                    </a:cubicBezTo>
                    <a:cubicBezTo>
                      <a:pt x="1028700" y="116592"/>
                      <a:pt x="1017909" y="122954"/>
                      <a:pt x="1007918" y="130447"/>
                    </a:cubicBezTo>
                    <a:cubicBezTo>
                      <a:pt x="976325" y="154142"/>
                      <a:pt x="951865" y="190695"/>
                      <a:pt x="914400" y="203183"/>
                    </a:cubicBezTo>
                    <a:cubicBezTo>
                      <a:pt x="882149" y="213933"/>
                      <a:pt x="873767" y="215095"/>
                      <a:pt x="841664" y="234356"/>
                    </a:cubicBezTo>
                    <a:cubicBezTo>
                      <a:pt x="820247" y="247206"/>
                      <a:pt x="799299" y="260933"/>
                      <a:pt x="779318" y="275919"/>
                    </a:cubicBezTo>
                    <a:cubicBezTo>
                      <a:pt x="765464" y="286310"/>
                      <a:pt x="752791" y="298500"/>
                      <a:pt x="737755" y="307092"/>
                    </a:cubicBezTo>
                    <a:cubicBezTo>
                      <a:pt x="728245" y="312526"/>
                      <a:pt x="716379" y="312585"/>
                      <a:pt x="706582" y="317483"/>
                    </a:cubicBezTo>
                    <a:cubicBezTo>
                      <a:pt x="626009" y="357770"/>
                      <a:pt x="722590" y="322538"/>
                      <a:pt x="644236" y="348656"/>
                    </a:cubicBezTo>
                    <a:cubicBezTo>
                      <a:pt x="544795" y="448097"/>
                      <a:pt x="672118" y="330068"/>
                      <a:pt x="581891" y="390219"/>
                    </a:cubicBezTo>
                    <a:cubicBezTo>
                      <a:pt x="569664" y="398370"/>
                      <a:pt x="561875" y="411828"/>
                      <a:pt x="550718" y="421392"/>
                    </a:cubicBezTo>
                    <a:cubicBezTo>
                      <a:pt x="537569" y="432663"/>
                      <a:pt x="523247" y="442499"/>
                      <a:pt x="509155" y="452565"/>
                    </a:cubicBezTo>
                    <a:cubicBezTo>
                      <a:pt x="498993" y="459824"/>
                      <a:pt x="486813" y="464516"/>
                      <a:pt x="477982" y="473347"/>
                    </a:cubicBezTo>
                    <a:cubicBezTo>
                      <a:pt x="420578" y="530750"/>
                      <a:pt x="478175" y="507068"/>
                      <a:pt x="405245" y="525301"/>
                    </a:cubicBezTo>
                    <a:cubicBezTo>
                      <a:pt x="398318" y="535692"/>
                      <a:pt x="390049" y="545304"/>
                      <a:pt x="384464" y="556474"/>
                    </a:cubicBezTo>
                    <a:cubicBezTo>
                      <a:pt x="379566" y="566271"/>
                      <a:pt x="380149" y="578534"/>
                      <a:pt x="374073" y="587647"/>
                    </a:cubicBezTo>
                    <a:cubicBezTo>
                      <a:pt x="365922" y="599874"/>
                      <a:pt x="352308" y="607530"/>
                      <a:pt x="342900" y="618819"/>
                    </a:cubicBezTo>
                    <a:cubicBezTo>
                      <a:pt x="299603" y="670775"/>
                      <a:pt x="348097" y="632673"/>
                      <a:pt x="290945" y="670774"/>
                    </a:cubicBezTo>
                    <a:cubicBezTo>
                      <a:pt x="287482" y="681165"/>
                      <a:pt x="286631" y="692834"/>
                      <a:pt x="280555" y="701947"/>
                    </a:cubicBezTo>
                    <a:cubicBezTo>
                      <a:pt x="234589" y="770897"/>
                      <a:pt x="262600" y="696291"/>
                      <a:pt x="228600" y="764292"/>
                    </a:cubicBezTo>
                    <a:cubicBezTo>
                      <a:pt x="185582" y="850327"/>
                      <a:pt x="256981" y="737308"/>
                      <a:pt x="197427" y="826637"/>
                    </a:cubicBezTo>
                    <a:cubicBezTo>
                      <a:pt x="168694" y="912835"/>
                      <a:pt x="216926" y="777254"/>
                      <a:pt x="145473" y="920156"/>
                    </a:cubicBezTo>
                    <a:cubicBezTo>
                      <a:pt x="138546" y="934010"/>
                      <a:pt x="130793" y="947482"/>
                      <a:pt x="124691" y="961719"/>
                    </a:cubicBezTo>
                    <a:cubicBezTo>
                      <a:pt x="120376" y="971786"/>
                      <a:pt x="120376" y="983778"/>
                      <a:pt x="114300" y="992892"/>
                    </a:cubicBezTo>
                    <a:cubicBezTo>
                      <a:pt x="106149" y="1005119"/>
                      <a:pt x="92535" y="1012776"/>
                      <a:pt x="83127" y="1024065"/>
                    </a:cubicBezTo>
                    <a:cubicBezTo>
                      <a:pt x="75132" y="1033659"/>
                      <a:pt x="69272" y="1044846"/>
                      <a:pt x="62345" y="1055237"/>
                    </a:cubicBezTo>
                    <a:cubicBezTo>
                      <a:pt x="58882" y="1065628"/>
                      <a:pt x="56853" y="1076613"/>
                      <a:pt x="51955" y="1086410"/>
                    </a:cubicBezTo>
                    <a:cubicBezTo>
                      <a:pt x="46370" y="1097580"/>
                      <a:pt x="35122" y="1105735"/>
                      <a:pt x="31173" y="1117583"/>
                    </a:cubicBezTo>
                    <a:cubicBezTo>
                      <a:pt x="24511" y="1137570"/>
                      <a:pt x="24914" y="1159269"/>
                      <a:pt x="20782" y="1179928"/>
                    </a:cubicBezTo>
                    <a:cubicBezTo>
                      <a:pt x="14258" y="1212547"/>
                      <a:pt x="9904" y="1222954"/>
                      <a:pt x="0" y="1252665"/>
                    </a:cubicBezTo>
                    <a:cubicBezTo>
                      <a:pt x="16671" y="1502723"/>
                      <a:pt x="-7243" y="1341615"/>
                      <a:pt x="20782" y="1439701"/>
                    </a:cubicBezTo>
                    <a:cubicBezTo>
                      <a:pt x="24705" y="1453433"/>
                      <a:pt x="23251" y="1469382"/>
                      <a:pt x="31173" y="1481265"/>
                    </a:cubicBezTo>
                    <a:cubicBezTo>
                      <a:pt x="38100" y="1491656"/>
                      <a:pt x="51954" y="1495120"/>
                      <a:pt x="62345" y="1502047"/>
                    </a:cubicBezTo>
                    <a:cubicBezTo>
                      <a:pt x="82393" y="1602284"/>
                      <a:pt x="57843" y="1513824"/>
                      <a:pt x="93518" y="1585174"/>
                    </a:cubicBezTo>
                    <a:cubicBezTo>
                      <a:pt x="98416" y="1594971"/>
                      <a:pt x="100900" y="1605815"/>
                      <a:pt x="103909" y="1616347"/>
                    </a:cubicBezTo>
                    <a:cubicBezTo>
                      <a:pt x="107832" y="1630078"/>
                      <a:pt x="107215" y="1645511"/>
                      <a:pt x="114300" y="1657910"/>
                    </a:cubicBezTo>
                    <a:cubicBezTo>
                      <a:pt x="121591" y="1670669"/>
                      <a:pt x="133873" y="1680061"/>
                      <a:pt x="145473" y="1689083"/>
                    </a:cubicBezTo>
                    <a:cubicBezTo>
                      <a:pt x="175698" y="1712592"/>
                      <a:pt x="213391" y="1736004"/>
                      <a:pt x="249382" y="1751428"/>
                    </a:cubicBezTo>
                    <a:cubicBezTo>
                      <a:pt x="259450" y="1755743"/>
                      <a:pt x="269863" y="1759443"/>
                      <a:pt x="280555" y="1761819"/>
                    </a:cubicBezTo>
                    <a:cubicBezTo>
                      <a:pt x="301122" y="1766389"/>
                      <a:pt x="322461" y="1767100"/>
                      <a:pt x="342900" y="1772210"/>
                    </a:cubicBezTo>
                    <a:cubicBezTo>
                      <a:pt x="364152" y="1777523"/>
                      <a:pt x="387018" y="1780841"/>
                      <a:pt x="405245" y="1792992"/>
                    </a:cubicBezTo>
                    <a:cubicBezTo>
                      <a:pt x="415636" y="1799919"/>
                      <a:pt x="424302" y="1810745"/>
                      <a:pt x="436418" y="1813774"/>
                    </a:cubicBezTo>
                    <a:cubicBezTo>
                      <a:pt x="466846" y="1821381"/>
                      <a:pt x="498763" y="1820701"/>
                      <a:pt x="529936" y="1824165"/>
                    </a:cubicBezTo>
                    <a:cubicBezTo>
                      <a:pt x="543791" y="1827629"/>
                      <a:pt x="557821" y="1830452"/>
                      <a:pt x="571500" y="1834556"/>
                    </a:cubicBezTo>
                    <a:cubicBezTo>
                      <a:pt x="592482" y="1840850"/>
                      <a:pt x="612711" y="1849573"/>
                      <a:pt x="633845" y="1855337"/>
                    </a:cubicBezTo>
                    <a:cubicBezTo>
                      <a:pt x="650884" y="1859984"/>
                      <a:pt x="668482" y="1862264"/>
                      <a:pt x="685800" y="1865728"/>
                    </a:cubicBezTo>
                    <a:cubicBezTo>
                      <a:pt x="720436" y="1862264"/>
                      <a:pt x="755250" y="1860260"/>
                      <a:pt x="789709" y="1855337"/>
                    </a:cubicBezTo>
                    <a:cubicBezTo>
                      <a:pt x="827217" y="1849979"/>
                      <a:pt x="846945" y="1837771"/>
                      <a:pt x="883227" y="1824165"/>
                    </a:cubicBezTo>
                    <a:cubicBezTo>
                      <a:pt x="922185" y="1809556"/>
                      <a:pt x="918124" y="1813718"/>
                      <a:pt x="966355" y="1803383"/>
                    </a:cubicBezTo>
                    <a:cubicBezTo>
                      <a:pt x="969246" y="1802763"/>
                      <a:pt x="1075657" y="1779944"/>
                      <a:pt x="1101436" y="1772210"/>
                    </a:cubicBezTo>
                    <a:cubicBezTo>
                      <a:pt x="1122418" y="1765915"/>
                      <a:pt x="1163782" y="1751428"/>
                      <a:pt x="1163782" y="1751428"/>
                    </a:cubicBezTo>
                    <a:cubicBezTo>
                      <a:pt x="1244529" y="1670681"/>
                      <a:pt x="1165137" y="1735817"/>
                      <a:pt x="1246909" y="1699474"/>
                    </a:cubicBezTo>
                    <a:cubicBezTo>
                      <a:pt x="1356708" y="1650674"/>
                      <a:pt x="1241720" y="1679730"/>
                      <a:pt x="1350818" y="1657910"/>
                    </a:cubicBezTo>
                    <a:cubicBezTo>
                      <a:pt x="1445294" y="1594926"/>
                      <a:pt x="1296085" y="1693684"/>
                      <a:pt x="1433945" y="1605956"/>
                    </a:cubicBezTo>
                    <a:cubicBezTo>
                      <a:pt x="1455017" y="1592547"/>
                      <a:pt x="1496291" y="1564392"/>
                      <a:pt x="1496291" y="1564392"/>
                    </a:cubicBezTo>
                    <a:cubicBezTo>
                      <a:pt x="1551708" y="1481267"/>
                      <a:pt x="1478975" y="1581707"/>
                      <a:pt x="1548245" y="1512437"/>
                    </a:cubicBezTo>
                    <a:cubicBezTo>
                      <a:pt x="1606991" y="1453691"/>
                      <a:pt x="1521425" y="1505066"/>
                      <a:pt x="1610591" y="1460483"/>
                    </a:cubicBezTo>
                    <a:cubicBezTo>
                      <a:pt x="1624446" y="1439701"/>
                      <a:pt x="1634494" y="1415798"/>
                      <a:pt x="1652155" y="1398137"/>
                    </a:cubicBezTo>
                    <a:cubicBezTo>
                      <a:pt x="1662546" y="1387746"/>
                      <a:pt x="1674305" y="1378564"/>
                      <a:pt x="1683327" y="1366965"/>
                    </a:cubicBezTo>
                    <a:cubicBezTo>
                      <a:pt x="1698661" y="1347249"/>
                      <a:pt x="1716992" y="1328314"/>
                      <a:pt x="1724891" y="1304619"/>
                    </a:cubicBezTo>
                    <a:cubicBezTo>
                      <a:pt x="1728355" y="1294228"/>
                      <a:pt x="1729206" y="1282560"/>
                      <a:pt x="1735282" y="1273447"/>
                    </a:cubicBezTo>
                    <a:cubicBezTo>
                      <a:pt x="1751283" y="1249446"/>
                      <a:pt x="1774626" y="1236827"/>
                      <a:pt x="1797627" y="1221492"/>
                    </a:cubicBezTo>
                    <a:cubicBezTo>
                      <a:pt x="1804554" y="1211101"/>
                      <a:pt x="1810282" y="1199801"/>
                      <a:pt x="1818409" y="1190319"/>
                    </a:cubicBezTo>
                    <a:cubicBezTo>
                      <a:pt x="1852003" y="1151126"/>
                      <a:pt x="1854379" y="1152486"/>
                      <a:pt x="1891145" y="1127974"/>
                    </a:cubicBezTo>
                    <a:cubicBezTo>
                      <a:pt x="1905000" y="1107192"/>
                      <a:pt x="1924810" y="1089323"/>
                      <a:pt x="1932709" y="1065628"/>
                    </a:cubicBezTo>
                    <a:cubicBezTo>
                      <a:pt x="1936173" y="1055237"/>
                      <a:pt x="1940091" y="1044987"/>
                      <a:pt x="1943100" y="1034456"/>
                    </a:cubicBezTo>
                    <a:cubicBezTo>
                      <a:pt x="1969198" y="943116"/>
                      <a:pt x="1938966" y="1036467"/>
                      <a:pt x="1963882" y="961719"/>
                    </a:cubicBezTo>
                    <a:cubicBezTo>
                      <a:pt x="1967346" y="930546"/>
                      <a:pt x="1969117" y="899139"/>
                      <a:pt x="1974273" y="868201"/>
                    </a:cubicBezTo>
                    <a:cubicBezTo>
                      <a:pt x="1976074" y="857397"/>
                      <a:pt x="1984664" y="847981"/>
                      <a:pt x="1984664" y="837028"/>
                    </a:cubicBezTo>
                    <a:cubicBezTo>
                      <a:pt x="1984664" y="739985"/>
                      <a:pt x="1982803" y="642751"/>
                      <a:pt x="1974273" y="546083"/>
                    </a:cubicBezTo>
                    <a:cubicBezTo>
                      <a:pt x="1969351" y="490303"/>
                      <a:pt x="1955225" y="485471"/>
                      <a:pt x="1922318" y="452565"/>
                    </a:cubicBezTo>
                    <a:cubicBezTo>
                      <a:pt x="1902446" y="392949"/>
                      <a:pt x="1926157" y="448594"/>
                      <a:pt x="1880755" y="390219"/>
                    </a:cubicBezTo>
                    <a:cubicBezTo>
                      <a:pt x="1865421" y="370504"/>
                      <a:pt x="1853046" y="348656"/>
                      <a:pt x="1839191" y="327874"/>
                    </a:cubicBezTo>
                    <a:cubicBezTo>
                      <a:pt x="1832264" y="317483"/>
                      <a:pt x="1826211" y="306453"/>
                      <a:pt x="1818409" y="296701"/>
                    </a:cubicBezTo>
                    <a:cubicBezTo>
                      <a:pt x="1758486" y="221799"/>
                      <a:pt x="1792525" y="260427"/>
                      <a:pt x="1714500" y="182401"/>
                    </a:cubicBezTo>
                    <a:cubicBezTo>
                      <a:pt x="1704109" y="172010"/>
                      <a:pt x="1695083" y="160045"/>
                      <a:pt x="1683327" y="151228"/>
                    </a:cubicBezTo>
                    <a:cubicBezTo>
                      <a:pt x="1655592" y="130427"/>
                      <a:pt x="1632301" y="116020"/>
                      <a:pt x="1610591" y="88883"/>
                    </a:cubicBezTo>
                    <a:cubicBezTo>
                      <a:pt x="1605753" y="82835"/>
                      <a:pt x="1593272" y="59442"/>
                      <a:pt x="1579418" y="4731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Rectangle 34"/>
          <p:cNvSpPr/>
          <p:nvPr/>
        </p:nvSpPr>
        <p:spPr>
          <a:xfrm>
            <a:off x="311991" y="369368"/>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17893434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119</a:t>
            </a:fld>
            <a:endParaRPr lang="en-IN">
              <a:solidFill>
                <a:srgbClr val="04617B">
                  <a:shade val="90000"/>
                </a:srgbClr>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468096" y="1383739"/>
                <a:ext cx="8425339" cy="1639195"/>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7"/>
                </a:pPr>
                <a:r>
                  <a:rPr lang="en-US" sz="2000" b="1" dirty="0" smtClean="0">
                    <a:solidFill>
                      <a:srgbClr val="0B5ED7"/>
                    </a:solidFill>
                    <a:latin typeface="Times New Roman" panose="02020603050405020304" pitchFamily="18" charset="0"/>
                    <a:cs typeface="Times New Roman" panose="02020603050405020304" pitchFamily="18" charset="0"/>
                  </a:rPr>
                  <a:t>Decision tree equivalence:</a:t>
                </a:r>
                <a:r>
                  <a:rPr lang="en-US" sz="2000" dirty="0" smtClean="0">
                    <a:solidFill>
                      <a:srgbClr val="0B5ED7"/>
                    </a:solidFill>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different splitting criteria followed in different decision tree induction algorithms have little effect on the performance of the algorithms. This is because the different heuristic measures (such as information gain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𝛼</m:t>
                    </m:r>
                  </m:oMath>
                </a14:m>
                <a:r>
                  <a:rPr lang="en-US" sz="2000" dirty="0" smtClean="0">
                    <a:latin typeface="Times New Roman" panose="02020603050405020304" pitchFamily="18" charset="0"/>
                    <a:cs typeface="Times New Roman" panose="02020603050405020304" pitchFamily="18" charset="0"/>
                  </a:rPr>
                  <a:t>), Gini index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𝛾</m:t>
                    </m:r>
                  </m:oMath>
                </a14:m>
                <a:r>
                  <a:rPr lang="en-US" sz="2000" dirty="0" smtClean="0">
                    <a:latin typeface="Times New Roman" panose="02020603050405020304" pitchFamily="18" charset="0"/>
                    <a:cs typeface="Times New Roman" panose="02020603050405020304" pitchFamily="18" charset="0"/>
                  </a:rPr>
                  <a:t>) and Gain ratio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𝛽</m:t>
                    </m:r>
                  </m:oMath>
                </a14:m>
                <a:r>
                  <a:rPr lang="en-US" sz="2000" dirty="0" smtClean="0">
                    <a:latin typeface="Times New Roman" panose="02020603050405020304" pitchFamily="18" charset="0"/>
                    <a:cs typeface="Times New Roman" panose="02020603050405020304" pitchFamily="18" charset="0"/>
                  </a:rPr>
                  <a:t>) are quite consistent with each other); also see the figure below.</a:t>
                </a:r>
              </a:p>
              <a:p>
                <a:pPr marL="342900" indent="-342900" algn="just">
                  <a:buFont typeface="+mj-lt"/>
                  <a:buAutoNum type="arabicPeriod" startAt="7"/>
                </a:pPr>
                <a:endParaRPr lang="en-US" sz="1800" dirty="0">
                  <a:latin typeface="Times New Roman" panose="02020603050405020304" pitchFamily="18" charset="0"/>
                  <a:cs typeface="Times New Roman" panose="02020603050405020304"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68078" y="1383703"/>
                <a:ext cx="8425339" cy="1639195"/>
              </a:xfrm>
              <a:prstGeom prst="rect">
                <a:avLst/>
              </a:prstGeom>
              <a:blipFill rotWithShape="1">
                <a:blip r:embed="rId2"/>
                <a:stretch>
                  <a:fillRect l="-579" t="-1859" r="-724" b="-5204"/>
                </a:stretch>
              </a:blipFill>
            </p:spPr>
            <p:txBody>
              <a:bodyPr/>
              <a:lstStyle/>
              <a:p>
                <a:r>
                  <a:rPr lang="en-IN">
                    <a:noFill/>
                  </a:rPr>
                  <a:t> </a:t>
                </a:r>
              </a:p>
            </p:txBody>
          </p:sp>
        </mc:Fallback>
      </mc:AlternateContent>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674" y="3346001"/>
            <a:ext cx="5240725" cy="3059802"/>
          </a:xfrm>
          <a:prstGeom prst="rect">
            <a:avLst/>
          </a:prstGeom>
        </p:spPr>
      </p:pic>
      <p:sp>
        <p:nvSpPr>
          <p:cNvPr id="6" name="Rectangle 5"/>
          <p:cNvSpPr/>
          <p:nvPr/>
        </p:nvSpPr>
        <p:spPr>
          <a:xfrm>
            <a:off x="311991" y="394455"/>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val="2942481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Building Decision Tree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In principle, there are exponentially many decision tree that can be constructed from a given database (also called training data).</a:t>
            </a:r>
          </a:p>
          <a:p>
            <a:pPr lvl="8"/>
            <a:endParaRPr lang="en-US" sz="800" dirty="0" smtClean="0">
              <a:cs typeface="Times New Roman" pitchFamily="18" charset="0"/>
            </a:endParaRPr>
          </a:p>
          <a:p>
            <a:pPr lvl="1"/>
            <a:r>
              <a:rPr lang="en-US" sz="1800" dirty="0" smtClean="0">
                <a:cs typeface="Times New Roman" pitchFamily="18" charset="0"/>
              </a:rPr>
              <a:t>Some of the tree may not be optimum</a:t>
            </a:r>
          </a:p>
          <a:p>
            <a:pPr lvl="8"/>
            <a:endParaRPr lang="en-US" sz="800" dirty="0" smtClean="0">
              <a:cs typeface="Times New Roman" pitchFamily="18" charset="0"/>
            </a:endParaRPr>
          </a:p>
          <a:p>
            <a:pPr lvl="1"/>
            <a:r>
              <a:rPr lang="en-US" sz="1800" dirty="0" smtClean="0">
                <a:cs typeface="Times New Roman" pitchFamily="18" charset="0"/>
              </a:rPr>
              <a:t>Some of them may give inaccurate result</a:t>
            </a:r>
          </a:p>
          <a:p>
            <a:pPr lvl="4"/>
            <a:endParaRPr lang="en-US" sz="1400" dirty="0" smtClean="0">
              <a:cs typeface="Times New Roman" pitchFamily="18" charset="0"/>
            </a:endParaRPr>
          </a:p>
          <a:p>
            <a:r>
              <a:rPr lang="en-US" sz="2000" dirty="0" smtClean="0">
                <a:cs typeface="Times New Roman" pitchFamily="18" charset="0"/>
              </a:rPr>
              <a:t>Two approaches are known</a:t>
            </a:r>
          </a:p>
          <a:p>
            <a:pPr lvl="8"/>
            <a:endParaRPr lang="en-US" sz="800" dirty="0" smtClean="0">
              <a:cs typeface="Times New Roman" pitchFamily="18" charset="0"/>
            </a:endParaRPr>
          </a:p>
          <a:p>
            <a:pPr lvl="1"/>
            <a:r>
              <a:rPr lang="en-US" sz="1800" b="1" dirty="0" smtClean="0">
                <a:solidFill>
                  <a:srgbClr val="A50021"/>
                </a:solidFill>
                <a:cs typeface="Times New Roman" pitchFamily="18" charset="0"/>
              </a:rPr>
              <a:t>Greedy strategy</a:t>
            </a:r>
          </a:p>
          <a:p>
            <a:pPr lvl="2"/>
            <a:r>
              <a:rPr lang="en-US" sz="1500" dirty="0" smtClean="0">
                <a:cs typeface="Times New Roman" pitchFamily="18" charset="0"/>
              </a:rPr>
              <a:t>A top-down recursive divide-and-conquer</a:t>
            </a:r>
          </a:p>
          <a:p>
            <a:pPr lvl="5"/>
            <a:endParaRPr lang="en-US" sz="1200" dirty="0" smtClean="0">
              <a:cs typeface="Times New Roman" pitchFamily="18" charset="0"/>
            </a:endParaRPr>
          </a:p>
          <a:p>
            <a:pPr lvl="1"/>
            <a:r>
              <a:rPr lang="en-US" sz="1800" b="1" dirty="0" smtClean="0">
                <a:solidFill>
                  <a:srgbClr val="A50021"/>
                </a:solidFill>
                <a:cs typeface="Times New Roman" pitchFamily="18" charset="0"/>
              </a:rPr>
              <a:t>Modification of greedy strategy</a:t>
            </a:r>
          </a:p>
          <a:p>
            <a:pPr lvl="2"/>
            <a:r>
              <a:rPr lang="en-US" sz="1500" dirty="0" smtClean="0">
                <a:latin typeface="Times New Roman" pitchFamily="18" charset="0"/>
                <a:cs typeface="Times New Roman" pitchFamily="18" charset="0"/>
              </a:rPr>
              <a:t>ID3</a:t>
            </a:r>
          </a:p>
          <a:p>
            <a:pPr lvl="2"/>
            <a:r>
              <a:rPr lang="en-US" sz="1500" dirty="0" smtClean="0">
                <a:latin typeface="Times New Roman" pitchFamily="18" charset="0"/>
                <a:cs typeface="Times New Roman" pitchFamily="18" charset="0"/>
              </a:rPr>
              <a:t>C4.5</a:t>
            </a:r>
          </a:p>
          <a:p>
            <a:pPr lvl="2"/>
            <a:r>
              <a:rPr lang="en-US" sz="1500" dirty="0" smtClean="0">
                <a:cs typeface="Times New Roman" pitchFamily="18" charset="0"/>
              </a:rPr>
              <a:t>CART, etc.</a:t>
            </a: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spTree>
    <p:extLst>
      <p:ext uri="{BB962C8B-B14F-4D97-AF65-F5344CB8AC3E}">
        <p14:creationId xmlns:p14="http://schemas.microsoft.com/office/powerpoint/2010/main" val="21134991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5" y="124461"/>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120</a:t>
            </a:fld>
            <a:endParaRPr lang="en-IN" dirty="0">
              <a:solidFill>
                <a:srgbClr val="04617B">
                  <a:shade val="90000"/>
                </a:srgbClr>
              </a:solidFill>
            </a:endParaRPr>
          </a:p>
        </p:txBody>
      </p:sp>
      <p:sp>
        <p:nvSpPr>
          <p:cNvPr id="7" name="Content Placeholder 4"/>
          <p:cNvSpPr txBox="1">
            <a:spLocks/>
          </p:cNvSpPr>
          <p:nvPr/>
        </p:nvSpPr>
        <p:spPr>
          <a:xfrm>
            <a:off x="210780" y="2928512"/>
            <a:ext cx="8506500"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smtClean="0">
                <a:solidFill>
                  <a:prstClr val="black"/>
                </a:solidFill>
              </a:rPr>
              <a:t>The detail material related to this lecture can be found in</a:t>
            </a:r>
          </a:p>
          <a:p>
            <a:pPr>
              <a:buClr>
                <a:srgbClr val="0BD0D9"/>
              </a:buClr>
            </a:pPr>
            <a:endParaRPr lang="en-US" dirty="0" smtClean="0">
              <a:solidFill>
                <a:prstClr val="black"/>
              </a:solidFill>
            </a:endParaRPr>
          </a:p>
          <a:p>
            <a:pPr marL="393192" lvl="1" indent="0">
              <a:buClr>
                <a:srgbClr val="0BD0D9"/>
              </a:buClr>
              <a:buNone/>
            </a:pPr>
            <a:r>
              <a:rPr lang="en-IN" dirty="0">
                <a:solidFill>
                  <a:srgbClr val="073C8B"/>
                </a:solidFill>
              </a:rPr>
              <a:t>Data Mining: Concepts and Techniques, </a:t>
            </a:r>
            <a:r>
              <a:rPr lang="en-IN" dirty="0" smtClean="0">
                <a:solidFill>
                  <a:srgbClr val="073C8B"/>
                </a:solidFill>
              </a:rPr>
              <a:t>(3</a:t>
            </a:r>
            <a:r>
              <a:rPr lang="en-IN" baseline="30000" dirty="0" smtClean="0">
                <a:solidFill>
                  <a:srgbClr val="073C8B"/>
                </a:solidFill>
              </a:rPr>
              <a:t>rd</a:t>
            </a:r>
            <a:r>
              <a:rPr lang="en-IN" dirty="0" smtClean="0">
                <a:solidFill>
                  <a:srgbClr val="073C8B"/>
                </a:solidFill>
              </a:rPr>
              <a:t> </a:t>
            </a:r>
            <a:r>
              <a:rPr lang="en-IN" dirty="0" err="1" smtClean="0">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a:t>
            </a:r>
            <a:r>
              <a:rPr lang="en-IN" dirty="0" smtClean="0">
                <a:solidFill>
                  <a:srgbClr val="073C8B"/>
                </a:solidFill>
              </a:rPr>
              <a:t>, </a:t>
            </a:r>
            <a:r>
              <a:rPr lang="en-IN" dirty="0" err="1" smtClean="0">
                <a:solidFill>
                  <a:srgbClr val="073C8B"/>
                </a:solidFill>
              </a:rPr>
              <a:t>Micheline</a:t>
            </a:r>
            <a:r>
              <a:rPr lang="en-IN" dirty="0" smtClean="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smtClean="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a:t>
            </a:r>
            <a:r>
              <a:rPr lang="en-US" dirty="0" smtClean="0">
                <a:solidFill>
                  <a:srgbClr val="073C8B"/>
                </a:solidFill>
              </a:rPr>
              <a:t>Mining</a:t>
            </a:r>
            <a:r>
              <a:rPr lang="en-US" dirty="0">
                <a:solidFill>
                  <a:srgbClr val="073C8B"/>
                </a:solidFill>
              </a:rPr>
              <a:t>, Pang-</a:t>
            </a:r>
            <a:r>
              <a:rPr lang="en-US" dirty="0" err="1">
                <a:solidFill>
                  <a:srgbClr val="073C8B"/>
                </a:solidFill>
              </a:rPr>
              <a:t>Ning</a:t>
            </a:r>
            <a:r>
              <a:rPr lang="en-US" dirty="0">
                <a:solidFill>
                  <a:srgbClr val="073C8B"/>
                </a:solidFill>
              </a:rPr>
              <a:t> Tan, </a:t>
            </a:r>
            <a:r>
              <a:rPr lang="en-US" dirty="0" smtClean="0">
                <a:solidFill>
                  <a:srgbClr val="073C8B"/>
                </a:solidFill>
              </a:rPr>
              <a:t> Michael </a:t>
            </a:r>
            <a:r>
              <a:rPr lang="en-US" dirty="0">
                <a:solidFill>
                  <a:srgbClr val="073C8B"/>
                </a:solidFill>
              </a:rPr>
              <a:t>Steinbach, </a:t>
            </a:r>
            <a:r>
              <a:rPr lang="en-US" dirty="0" smtClean="0">
                <a:solidFill>
                  <a:srgbClr val="073C8B"/>
                </a:solidFill>
              </a:rPr>
              <a:t>and </a:t>
            </a:r>
            <a:r>
              <a:rPr lang="en-US" dirty="0" err="1" smtClean="0">
                <a:solidFill>
                  <a:srgbClr val="073C8B"/>
                </a:solidFill>
              </a:rPr>
              <a:t>Vipin</a:t>
            </a:r>
            <a:r>
              <a:rPr lang="en-US" dirty="0" smtClean="0">
                <a:solidFill>
                  <a:srgbClr val="073C8B"/>
                </a:solidFill>
              </a:rPr>
              <a:t> </a:t>
            </a:r>
            <a:r>
              <a:rPr lang="en-US" dirty="0">
                <a:solidFill>
                  <a:srgbClr val="073C8B"/>
                </a:solidFill>
              </a:rPr>
              <a:t>Kumar, </a:t>
            </a:r>
            <a:r>
              <a:rPr lang="en-US" dirty="0" smtClean="0">
                <a:solidFill>
                  <a:srgbClr val="073C8B"/>
                </a:solidFill>
              </a:rPr>
              <a:t> Addison-Wesley, 2014</a:t>
            </a:r>
            <a:endParaRPr lang="en-US" dirty="0">
              <a:solidFill>
                <a:srgbClr val="073C8B"/>
              </a:solidFill>
            </a:endParaRPr>
          </a:p>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val="39900937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Built Decision Tree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b="1" dirty="0" smtClean="0">
                <a:latin typeface="Times New Roman" pitchFamily="18" charset="0"/>
                <a:cs typeface="Times New Roman" pitchFamily="18" charset="0"/>
              </a:rPr>
              <a:t>Algorithm </a:t>
            </a:r>
            <a:r>
              <a:rPr lang="en-US" sz="2000" b="1" dirty="0" err="1" smtClean="0">
                <a:latin typeface="Times New Roman" pitchFamily="18" charset="0"/>
                <a:cs typeface="Times New Roman" pitchFamily="18" charset="0"/>
              </a:rPr>
              <a:t>BuiltDT</a:t>
            </a:r>
            <a:endParaRPr lang="en-US" sz="2000" b="1" dirty="0" smtClean="0">
              <a:latin typeface="Times New Roman" pitchFamily="18" charset="0"/>
              <a:cs typeface="Times New Roman" pitchFamily="18" charset="0"/>
            </a:endParaRPr>
          </a:p>
          <a:p>
            <a:r>
              <a:rPr lang="en-US" sz="1500" dirty="0" smtClean="0">
                <a:latin typeface="Times New Roman" pitchFamily="18" charset="0"/>
                <a:cs typeface="Times New Roman" pitchFamily="18" charset="0"/>
              </a:rPr>
              <a:t>Input: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Training data set</a:t>
            </a:r>
          </a:p>
          <a:p>
            <a:r>
              <a:rPr lang="en-US" sz="1500" dirty="0" smtClean="0">
                <a:latin typeface="Times New Roman" pitchFamily="18" charset="0"/>
                <a:cs typeface="Times New Roman" pitchFamily="18" charset="0"/>
              </a:rPr>
              <a:t>Output: </a:t>
            </a:r>
            <a:r>
              <a:rPr lang="en-US" sz="1500" i="1" dirty="0" smtClean="0">
                <a:latin typeface="Times New Roman" pitchFamily="18" charset="0"/>
                <a:cs typeface="Times New Roman" pitchFamily="18" charset="0"/>
              </a:rPr>
              <a:t>T</a:t>
            </a:r>
            <a:r>
              <a:rPr lang="en-US" sz="1500" dirty="0" smtClean="0">
                <a:latin typeface="Times New Roman" pitchFamily="18" charset="0"/>
                <a:cs typeface="Times New Roman" pitchFamily="18" charset="0"/>
              </a:rPr>
              <a:t> : Decision tree</a:t>
            </a:r>
          </a:p>
          <a:p>
            <a:pPr lvl="8"/>
            <a:endParaRPr lang="en-US" sz="300" dirty="0" smtClean="0">
              <a:latin typeface="Times New Roman" pitchFamily="18" charset="0"/>
              <a:cs typeface="Times New Roman" pitchFamily="18" charset="0"/>
            </a:endParaRPr>
          </a:p>
          <a:p>
            <a:pPr marL="0" indent="0">
              <a:buNone/>
            </a:pPr>
            <a:r>
              <a:rPr lang="en-US" sz="1500" b="1" dirty="0" smtClean="0">
                <a:latin typeface="Times New Roman" pitchFamily="18" charset="0"/>
                <a:cs typeface="Times New Roman" pitchFamily="18" charset="0"/>
              </a:rPr>
              <a:t>Steps</a:t>
            </a:r>
          </a:p>
          <a:p>
            <a:pPr marL="342900" indent="-342900">
              <a:buFont typeface="+mj-lt"/>
              <a:buAutoNum type="arabicPeriod"/>
            </a:pPr>
            <a:r>
              <a:rPr lang="en-US" sz="1500" dirty="0" smtClean="0">
                <a:latin typeface="Times New Roman" pitchFamily="18" charset="0"/>
                <a:cs typeface="Times New Roman" pitchFamily="18" charset="0"/>
              </a:rPr>
              <a:t>If all tuples in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belongs to the same class </a:t>
            </a:r>
            <a:r>
              <a:rPr lang="en-US" sz="1500" i="1" dirty="0" err="1" smtClean="0">
                <a:latin typeface="Times New Roman" pitchFamily="18" charset="0"/>
                <a:cs typeface="Times New Roman" pitchFamily="18" charset="0"/>
              </a:rPr>
              <a:t>C</a:t>
            </a:r>
            <a:r>
              <a:rPr lang="en-US" sz="1500" i="1" baseline="-25000" dirty="0" err="1" smtClean="0">
                <a:latin typeface="Times New Roman" pitchFamily="18" charset="0"/>
                <a:cs typeface="Times New Roman" pitchFamily="18" charset="0"/>
              </a:rPr>
              <a:t>j</a:t>
            </a:r>
            <a:endParaRPr lang="en-US" sz="15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a:t>
            </a:r>
            <a:r>
              <a:rPr lang="en-US" sz="1300" dirty="0" smtClean="0">
                <a:latin typeface="Times New Roman" pitchFamily="18" charset="0"/>
                <a:cs typeface="Times New Roman" pitchFamily="18" charset="0"/>
              </a:rPr>
              <a:t>           Add a leaf node labeled as </a:t>
            </a:r>
            <a:r>
              <a:rPr lang="en-US" sz="1300" i="1" dirty="0" err="1" smtClean="0">
                <a:latin typeface="Times New Roman" pitchFamily="18" charset="0"/>
                <a:cs typeface="Times New Roman" pitchFamily="18" charset="0"/>
              </a:rPr>
              <a:t>C</a:t>
            </a:r>
            <a:r>
              <a:rPr lang="en-US" sz="1300" i="1" baseline="-25000" dirty="0" err="1" smtClean="0">
                <a:latin typeface="Times New Roman" pitchFamily="18" charset="0"/>
                <a:cs typeface="Times New Roman" pitchFamily="18" charset="0"/>
              </a:rPr>
              <a:t>j</a:t>
            </a:r>
            <a:endParaRPr lang="en-US" sz="1300" i="1" baseline="-25000" dirty="0" smtClean="0">
              <a:latin typeface="Times New Roman" pitchFamily="18" charset="0"/>
              <a:cs typeface="Times New Roman" pitchFamily="18" charset="0"/>
            </a:endParaRPr>
          </a:p>
          <a:p>
            <a:pPr marL="365760" lvl="1" indent="0">
              <a:buNone/>
            </a:pPr>
            <a:r>
              <a:rPr lang="en-US" sz="1300" dirty="0" smtClean="0">
                <a:latin typeface="Times New Roman" pitchFamily="18" charset="0"/>
                <a:cs typeface="Times New Roman" pitchFamily="18" charset="0"/>
              </a:rPr>
              <a:t>            Return  		</a:t>
            </a:r>
            <a:r>
              <a:rPr lang="en-US" sz="1300" i="1" dirty="0" smtClean="0">
                <a:latin typeface="Times New Roman" pitchFamily="18" charset="0"/>
                <a:cs typeface="Times New Roman" pitchFamily="18" charset="0"/>
              </a:rPr>
              <a:t>// Termination condition</a:t>
            </a:r>
          </a:p>
          <a:p>
            <a:pPr marL="2537460" lvl="8" indent="-342900">
              <a:buFont typeface="+mj-lt"/>
              <a:buAutoNum type="arabicPeriod"/>
            </a:pPr>
            <a:endParaRPr lang="en-US" sz="300" i="1"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Select</a:t>
            </a:r>
            <a:r>
              <a:rPr lang="en-US" sz="1500" dirty="0" smtClean="0">
                <a:latin typeface="Times New Roman" pitchFamily="18" charset="0"/>
                <a:cs typeface="Times New Roman" pitchFamily="18" charset="0"/>
              </a:rPr>
              <a:t> an attribute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dirty="0" smtClean="0">
                <a:latin typeface="Times New Roman" pitchFamily="18" charset="0"/>
                <a:cs typeface="Times New Roman" pitchFamily="18" charset="0"/>
              </a:rPr>
              <a:t> (so that it is not selected twice in the same branch)</a:t>
            </a:r>
          </a:p>
          <a:p>
            <a:pPr marL="1988820" lvl="6" indent="-342900">
              <a:buFont typeface="+mj-lt"/>
              <a:buAutoNum type="arabicPeriod"/>
            </a:pPr>
            <a:endParaRPr lang="en-US" sz="500"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Partition</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1</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2</a:t>
            </a:r>
            <a:r>
              <a:rPr lang="en-US" sz="1500" dirty="0" smtClean="0">
                <a:latin typeface="Times New Roman" pitchFamily="18" charset="0"/>
                <a:cs typeface="Times New Roman" pitchFamily="18" charset="0"/>
              </a:rPr>
              <a:t>, …,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based on </a:t>
            </a:r>
            <a:r>
              <a:rPr lang="en-US" sz="1500" i="1" dirty="0"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different values of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i="1" dirty="0" smtClean="0">
                <a:latin typeface="Times New Roman" pitchFamily="18" charset="0"/>
                <a:cs typeface="Times New Roman" pitchFamily="18" charset="0"/>
              </a:rPr>
              <a:t> </a:t>
            </a:r>
            <a:r>
              <a:rPr lang="en-US" sz="1500" dirty="0" smtClean="0">
                <a:latin typeface="Times New Roman" pitchFamily="18" charset="0"/>
                <a:cs typeface="Times New Roman" pitchFamily="18" charset="0"/>
              </a:rPr>
              <a:t>in </a:t>
            </a:r>
            <a:r>
              <a:rPr lang="en-US" sz="1500" i="1" dirty="0" smtClean="0">
                <a:latin typeface="Times New Roman" pitchFamily="18" charset="0"/>
                <a:cs typeface="Times New Roman" pitchFamily="18" charset="0"/>
              </a:rPr>
              <a:t>D</a:t>
            </a:r>
          </a:p>
          <a:p>
            <a:pPr marL="1988820" lvl="6" indent="-342900">
              <a:buFont typeface="+mj-lt"/>
              <a:buAutoNum type="arabicPeriod"/>
            </a:pPr>
            <a:endParaRPr lang="en-US" sz="500" i="1"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i="1" dirty="0" smtClean="0">
                <a:latin typeface="Times New Roman" pitchFamily="18" charset="0"/>
                <a:cs typeface="Times New Roman" pitchFamily="18" charset="0"/>
              </a:rPr>
              <a:t> </a:t>
            </a:r>
            <a:r>
              <a:rPr lang="el-GR" sz="1500" dirty="0" smtClean="0">
                <a:latin typeface="Times New Roman" pitchFamily="18" charset="0"/>
                <a:cs typeface="Times New Roman" pitchFamily="18" charset="0"/>
              </a:rPr>
              <a:t>ϵ</a:t>
            </a:r>
            <a:r>
              <a:rPr lang="en-US" sz="1500" i="1" dirty="0" smtClean="0">
                <a:latin typeface="Times New Roman" pitchFamily="18" charset="0"/>
                <a:cs typeface="Times New Roman" pitchFamily="18" charset="0"/>
              </a:rPr>
              <a:t> D</a:t>
            </a:r>
          </a:p>
          <a:p>
            <a:pPr marL="365760" lvl="1" indent="0">
              <a:buNone/>
            </a:pPr>
            <a:r>
              <a:rPr lang="en-US" sz="1300" dirty="0" smtClean="0">
                <a:latin typeface="Times New Roman" pitchFamily="18" charset="0"/>
                <a:cs typeface="Times New Roman" pitchFamily="18" charset="0"/>
              </a:rPr>
              <a:t>            Create a node and add an edge between </a:t>
            </a:r>
            <a:r>
              <a:rPr lang="en-US" sz="1300" i="1" dirty="0" smtClean="0">
                <a:latin typeface="Times New Roman" pitchFamily="18" charset="0"/>
                <a:cs typeface="Times New Roman" pitchFamily="18" charset="0"/>
              </a:rPr>
              <a:t>D</a:t>
            </a:r>
            <a:r>
              <a:rPr lang="en-US" sz="1300" dirty="0" smtClean="0">
                <a:latin typeface="Times New Roman" pitchFamily="18" charset="0"/>
                <a:cs typeface="Times New Roman" pitchFamily="18" charset="0"/>
              </a:rPr>
              <a:t> and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r>
              <a:rPr lang="en-US" sz="1300" dirty="0" smtClean="0">
                <a:latin typeface="Times New Roman" pitchFamily="18" charset="0"/>
                <a:cs typeface="Times New Roman" pitchFamily="18" charset="0"/>
              </a:rPr>
              <a:t> with label as the </a:t>
            </a: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i</a:t>
            </a:r>
            <a:r>
              <a:rPr lang="en-US" sz="1300" dirty="0" smtClean="0">
                <a:latin typeface="Times New Roman" pitchFamily="18" charset="0"/>
                <a:cs typeface="Times New Roman" pitchFamily="18" charset="0"/>
              </a:rPr>
              <a:t>’s attribute value in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endParaRPr lang="en-US" sz="1300" i="1" baseline="-25000" dirty="0" smtClean="0">
              <a:latin typeface="Times New Roman" pitchFamily="18" charset="0"/>
              <a:cs typeface="Times New Roman" pitchFamily="18" charset="0"/>
            </a:endParaRPr>
          </a:p>
          <a:p>
            <a:pPr marL="1805940" lvl="5" indent="-342900">
              <a:buFont typeface="+mj-lt"/>
              <a:buAutoNum type="arabicPeriod"/>
            </a:pPr>
            <a:endParaRPr lang="en-US" sz="700"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dirty="0" smtClean="0">
                <a:latin typeface="Times New Roman" pitchFamily="18" charset="0"/>
                <a:cs typeface="Times New Roman" pitchFamily="18" charset="0"/>
              </a:rPr>
              <a:t> </a:t>
            </a:r>
            <a:r>
              <a:rPr lang="el-GR" sz="1500" dirty="0">
                <a:latin typeface="Times New Roman" pitchFamily="18" charset="0"/>
                <a:cs typeface="Times New Roman" pitchFamily="18" charset="0"/>
              </a:rPr>
              <a:t>ϵ </a:t>
            </a:r>
            <a:r>
              <a:rPr lang="en-US" sz="1500" i="1" dirty="0" smtClean="0">
                <a:latin typeface="Times New Roman" pitchFamily="18" charset="0"/>
                <a:cs typeface="Times New Roman" pitchFamily="18" charset="0"/>
              </a:rPr>
              <a:t>D</a:t>
            </a:r>
          </a:p>
          <a:p>
            <a:pPr marL="365760" lvl="1" indent="0">
              <a:buNone/>
            </a:pP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BuildTD</a:t>
            </a:r>
            <a:r>
              <a:rPr lang="en-US" sz="1300" b="1" dirty="0" smtClean="0">
                <a:latin typeface="Times New Roman" pitchFamily="18" charset="0"/>
                <a:cs typeface="Times New Roman" pitchFamily="18" charset="0"/>
              </a:rPr>
              <a:t>(</a:t>
            </a:r>
            <a:r>
              <a:rPr lang="en-US" sz="1300" b="1" i="1" dirty="0" err="1" smtClean="0">
                <a:latin typeface="Times New Roman" pitchFamily="18" charset="0"/>
                <a:cs typeface="Times New Roman" pitchFamily="18" charset="0"/>
              </a:rPr>
              <a:t>D</a:t>
            </a:r>
            <a:r>
              <a:rPr lang="en-US" sz="1300" b="1" i="1" baseline="-25000" dirty="0" err="1" smtClean="0">
                <a:latin typeface="Times New Roman" pitchFamily="18" charset="0"/>
                <a:cs typeface="Times New Roman" pitchFamily="18" charset="0"/>
              </a:rPr>
              <a:t>k</a:t>
            </a:r>
            <a:r>
              <a:rPr lang="en-US" sz="1300" b="1" dirty="0" smtClean="0">
                <a:latin typeface="Times New Roman" pitchFamily="18" charset="0"/>
                <a:cs typeface="Times New Roman" pitchFamily="18" charset="0"/>
              </a:rPr>
              <a:t>)</a:t>
            </a:r>
            <a:r>
              <a:rPr lang="en-US" sz="1300" dirty="0" smtClean="0">
                <a:latin typeface="Times New Roman" pitchFamily="18" charset="0"/>
                <a:cs typeface="Times New Roman" pitchFamily="18" charset="0"/>
              </a:rPr>
              <a:t>  		</a:t>
            </a:r>
            <a:r>
              <a:rPr lang="en-US" sz="1300" i="1" dirty="0" smtClean="0">
                <a:latin typeface="Times New Roman" pitchFamily="18" charset="0"/>
                <a:cs typeface="Times New Roman" pitchFamily="18" charset="0"/>
              </a:rPr>
              <a:t>// Recursive call</a:t>
            </a:r>
          </a:p>
          <a:p>
            <a:pPr marL="342900" indent="-342900">
              <a:buFont typeface="+mj-lt"/>
              <a:buAutoNum type="arabicPeriod"/>
            </a:pPr>
            <a:r>
              <a:rPr lang="en-US" sz="1500" dirty="0" smtClean="0">
                <a:latin typeface="Times New Roman" pitchFamily="18" charset="0"/>
                <a:cs typeface="Times New Roman" pitchFamily="18" charset="0"/>
              </a:rPr>
              <a:t>Stop</a:t>
            </a:r>
          </a:p>
          <a:p>
            <a:endParaRPr lang="en-US" sz="1500" dirty="0" smtClean="0">
              <a:latin typeface="Times New Roman" pitchFamily="18" charset="0"/>
              <a:cs typeface="Times New Roman" pitchFamily="18" charset="0"/>
            </a:endParaRP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spTree>
    <p:extLst>
      <p:ext uri="{BB962C8B-B14F-4D97-AF65-F5344CB8AC3E}">
        <p14:creationId xmlns:p14="http://schemas.microsoft.com/office/powerpoint/2010/main" val="3528607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err="1" smtClean="0">
                <a:latin typeface="Times New Roman" pitchFamily="18" charset="0"/>
                <a:cs typeface="Times New Roman" pitchFamily="18" charset="0"/>
              </a:rPr>
              <a:t>BuildDT</a:t>
            </a:r>
            <a:r>
              <a:rPr lang="en-US" sz="2000" dirty="0" smtClean="0">
                <a:latin typeface="Times New Roman" pitchFamily="18" charset="0"/>
                <a:cs typeface="Times New Roman" pitchFamily="18" charset="0"/>
              </a:rPr>
              <a:t> algorithm must provides a method for expressing </a:t>
            </a:r>
            <a:r>
              <a:rPr lang="en-US" sz="2000" dirty="0" smtClean="0">
                <a:solidFill>
                  <a:srgbClr val="0B5ED7"/>
                </a:solidFill>
                <a:latin typeface="Times New Roman" pitchFamily="18" charset="0"/>
                <a:cs typeface="Times New Roman" pitchFamily="18" charset="0"/>
              </a:rPr>
              <a:t>an attribute test condition</a:t>
            </a:r>
            <a:r>
              <a:rPr lang="en-US" sz="2000" dirty="0" smtClean="0">
                <a:latin typeface="Times New Roman" pitchFamily="18" charset="0"/>
                <a:cs typeface="Times New Roman" pitchFamily="18" charset="0"/>
              </a:rPr>
              <a:t> and </a:t>
            </a:r>
            <a:r>
              <a:rPr lang="en-US" sz="2000" dirty="0" smtClean="0">
                <a:solidFill>
                  <a:srgbClr val="0B5ED7"/>
                </a:solidFill>
                <a:latin typeface="Times New Roman" pitchFamily="18" charset="0"/>
                <a:cs typeface="Times New Roman" pitchFamily="18" charset="0"/>
              </a:rPr>
              <a:t>corresponding outcome </a:t>
            </a:r>
            <a:r>
              <a:rPr lang="en-US" sz="2000" dirty="0" smtClean="0">
                <a:latin typeface="Times New Roman" pitchFamily="18" charset="0"/>
                <a:cs typeface="Times New Roman" pitchFamily="18" charset="0"/>
              </a:rPr>
              <a:t>for different attribute type</a:t>
            </a:r>
          </a:p>
          <a:p>
            <a:pPr lvl="3"/>
            <a:endParaRPr lang="en-US" sz="1400" dirty="0" smtClean="0">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Case: Binary attribute</a:t>
            </a:r>
          </a:p>
          <a:p>
            <a:pPr lvl="1"/>
            <a:r>
              <a:rPr lang="en-US" sz="1800" dirty="0" smtClean="0">
                <a:latin typeface="Times New Roman" pitchFamily="18" charset="0"/>
                <a:cs typeface="Times New Roman" pitchFamily="18" charset="0"/>
              </a:rPr>
              <a:t>This is the simplest case of node splitting</a:t>
            </a:r>
          </a:p>
          <a:p>
            <a:pPr lvl="8"/>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The test condition for a binary attribute generates only two outcomes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17"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774"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285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Nominal attribute</a:t>
            </a:r>
          </a:p>
          <a:p>
            <a:pPr lvl="1"/>
            <a:r>
              <a:rPr lang="en-US" sz="1800" dirty="0" smtClean="0">
                <a:latin typeface="Times New Roman" pitchFamily="18" charset="0"/>
                <a:cs typeface="Times New Roman" pitchFamily="18" charset="0"/>
              </a:rPr>
              <a:t>Since a nominal attribute can have many values, its test condition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Outcome depends on the number of distinct values for the corresponding attribute</a:t>
            </a:r>
          </a:p>
          <a:p>
            <a:pPr lvl="1"/>
            <a:endParaRPr lang="en-US" sz="1800" dirty="0">
              <a:latin typeface="Times New Roman" pitchFamily="18" charset="0"/>
              <a:cs typeface="Times New Roman" pitchFamily="18" charset="0"/>
            </a:endParaRPr>
          </a:p>
          <a:p>
            <a:pPr lvl="1"/>
            <a:endParaRPr lang="en-US" sz="1800" dirty="0" smtClean="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by grouping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05" y="5307330"/>
            <a:ext cx="7258051"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786" y="3742409"/>
            <a:ext cx="275272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891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Ordinal attribute</a:t>
            </a:r>
          </a:p>
          <a:p>
            <a:pPr lvl="1"/>
            <a:r>
              <a:rPr lang="en-US" sz="1800" dirty="0" smtClean="0">
                <a:latin typeface="Times New Roman" pitchFamily="18" charset="0"/>
                <a:cs typeface="Times New Roman" pitchFamily="18" charset="0"/>
              </a:rPr>
              <a:t>It also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It is same as in the case of nominal attribute</a:t>
            </a:r>
          </a:p>
          <a:p>
            <a:pPr lvl="8"/>
            <a:endParaRPr lang="en-US" sz="800" dirty="0" smtClean="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attribute values should be grouped maintaining the </a:t>
            </a:r>
            <a:r>
              <a:rPr lang="en-US" sz="1800" dirty="0" smtClean="0">
                <a:solidFill>
                  <a:srgbClr val="0B5ED7"/>
                </a:solidFill>
                <a:latin typeface="Times New Roman" pitchFamily="18" charset="0"/>
                <a:cs typeface="Times New Roman" pitchFamily="18" charset="0"/>
              </a:rPr>
              <a:t>order property </a:t>
            </a:r>
            <a:r>
              <a:rPr lang="en-US" sz="1800" dirty="0" smtClean="0">
                <a:latin typeface="Times New Roman" pitchFamily="18" charset="0"/>
                <a:cs typeface="Times New Roman" pitchFamily="18" charset="0"/>
              </a:rPr>
              <a:t>of the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4294859"/>
            <a:ext cx="71247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290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Numerical attribute</a:t>
            </a:r>
          </a:p>
          <a:p>
            <a:pPr lvl="1"/>
            <a:r>
              <a:rPr lang="en-US" sz="1800" dirty="0" smtClean="0">
                <a:latin typeface="Times New Roman" pitchFamily="18" charset="0"/>
                <a:cs typeface="Times New Roman" pitchFamily="18" charset="0"/>
              </a:rPr>
              <a:t>For numeric attribute (with discrete or continuous values), a test condition can be expressed as a comparison set</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latin typeface="Times New Roman" pitchFamily="18" charset="0"/>
                <a:cs typeface="Times New Roman" pitchFamily="18" charset="0"/>
              </a:rPr>
              <a:t>Binary outcome: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&gt; </a:t>
            </a:r>
            <a:r>
              <a:rPr lang="en-US" sz="1500" i="1" dirty="0" smtClean="0">
                <a:latin typeface="Times New Roman" pitchFamily="18" charset="0"/>
                <a:cs typeface="Times New Roman" pitchFamily="18" charset="0"/>
              </a:rPr>
              <a:t>v</a:t>
            </a:r>
            <a:r>
              <a:rPr lang="en-US" sz="1500" dirty="0" smtClean="0">
                <a:latin typeface="Times New Roman" pitchFamily="18" charset="0"/>
                <a:cs typeface="Times New Roman" pitchFamily="18" charset="0"/>
              </a:rPr>
              <a:t>     or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 </a:t>
            </a:r>
            <a:r>
              <a:rPr lang="en-US" sz="1500" i="1" dirty="0" smtClean="0">
                <a:latin typeface="Times New Roman" pitchFamily="18" charset="0"/>
                <a:cs typeface="Times New Roman" pitchFamily="18" charset="0"/>
              </a:rPr>
              <a:t>v</a:t>
            </a:r>
          </a:p>
          <a:p>
            <a:pPr lvl="8"/>
            <a:endParaRPr lang="en-US" sz="800" i="1" dirty="0" smtClean="0">
              <a:latin typeface="Times New Roman" pitchFamily="18" charset="0"/>
              <a:cs typeface="Times New Roman" pitchFamily="18" charset="0"/>
            </a:endParaRPr>
          </a:p>
          <a:p>
            <a:pPr lvl="3"/>
            <a:r>
              <a:rPr lang="en-US" sz="1400" dirty="0" smtClean="0">
                <a:latin typeface="Times New Roman" pitchFamily="18" charset="0"/>
                <a:cs typeface="Times New Roman" pitchFamily="18" charset="0"/>
              </a:rPr>
              <a:t>In this case, decision tree induction must consider all possible split positions</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cs typeface="Times New Roman" pitchFamily="18" charset="0"/>
              </a:rPr>
              <a:t>Range query : </a:t>
            </a:r>
            <a:r>
              <a:rPr lang="en-US" sz="1500" i="1" dirty="0" smtClean="0">
                <a:cs typeface="Times New Roman" pitchFamily="18" charset="0"/>
              </a:rPr>
              <a:t>v</a:t>
            </a:r>
            <a:r>
              <a:rPr lang="en-US" sz="1500" i="1" baseline="-25000" dirty="0" smtClean="0">
                <a:cs typeface="Times New Roman" pitchFamily="18" charset="0"/>
              </a:rPr>
              <a:t>i</a:t>
            </a:r>
            <a:r>
              <a:rPr lang="en-US" sz="1500" i="1" dirty="0" smtClean="0">
                <a:cs typeface="Times New Roman" pitchFamily="18" charset="0"/>
              </a:rPr>
              <a:t> ≤ A &lt; v</a:t>
            </a:r>
            <a:r>
              <a:rPr lang="en-US" sz="1500" i="1" baseline="-25000" dirty="0" smtClean="0">
                <a:cs typeface="Times New Roman" pitchFamily="18" charset="0"/>
              </a:rPr>
              <a:t>i+1</a:t>
            </a:r>
            <a:r>
              <a:rPr lang="en-US" sz="1500" i="1" dirty="0" smtClean="0">
                <a:cs typeface="Times New Roman" pitchFamily="18" charset="0"/>
              </a:rPr>
              <a:t> </a:t>
            </a:r>
            <a:r>
              <a:rPr lang="en-US" sz="1500" dirty="0" smtClean="0">
                <a:cs typeface="Times New Roman" pitchFamily="18" charset="0"/>
              </a:rPr>
              <a:t>for </a:t>
            </a:r>
            <a:r>
              <a:rPr lang="en-US" sz="1500" i="1" dirty="0" err="1" smtClean="0">
                <a:cs typeface="Times New Roman" pitchFamily="18" charset="0"/>
              </a:rPr>
              <a:t>i</a:t>
            </a:r>
            <a:r>
              <a:rPr lang="en-US" sz="1500" dirty="0" smtClean="0">
                <a:cs typeface="Times New Roman" pitchFamily="18" charset="0"/>
              </a:rPr>
              <a:t> = 1, 2, …, </a:t>
            </a:r>
            <a:r>
              <a:rPr lang="en-US" sz="1500" i="1" dirty="0" smtClean="0">
                <a:cs typeface="Times New Roman" pitchFamily="18" charset="0"/>
              </a:rPr>
              <a:t>q</a:t>
            </a:r>
            <a:r>
              <a:rPr lang="en-US" sz="1500" dirty="0" smtClean="0">
                <a:cs typeface="Times New Roman" pitchFamily="18" charset="0"/>
              </a:rPr>
              <a:t> (if </a:t>
            </a:r>
            <a:r>
              <a:rPr lang="en-US" sz="1500" i="1" dirty="0" smtClean="0">
                <a:cs typeface="Times New Roman" pitchFamily="18" charset="0"/>
              </a:rPr>
              <a:t>q</a:t>
            </a:r>
            <a:r>
              <a:rPr lang="en-US" sz="1500" dirty="0" smtClean="0">
                <a:cs typeface="Times New Roman" pitchFamily="18" charset="0"/>
              </a:rPr>
              <a:t> number of ranges are chosen)</a:t>
            </a:r>
          </a:p>
          <a:p>
            <a:pPr lvl="8"/>
            <a:endParaRPr lang="en-US" sz="800" dirty="0" smtClean="0">
              <a:cs typeface="Times New Roman" pitchFamily="18" charset="0"/>
            </a:endParaRPr>
          </a:p>
          <a:p>
            <a:pPr lvl="3"/>
            <a:r>
              <a:rPr lang="en-US" sz="1400" dirty="0" smtClean="0">
                <a:cs typeface="Times New Roman" pitchFamily="18" charset="0"/>
              </a:rPr>
              <a:t>Here, q should be decided a priori</a:t>
            </a: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1"/>
            <a:r>
              <a:rPr lang="en-US" sz="1800" dirty="0" smtClean="0">
                <a:solidFill>
                  <a:srgbClr val="CC3300"/>
                </a:solidFill>
                <a:cs typeface="Times New Roman" pitchFamily="18" charset="0"/>
              </a:rPr>
              <a:t>For a numeric attribute, decision tree induction is a combinatorial optimization problem</a:t>
            </a: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745" y="4381500"/>
            <a:ext cx="52673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0529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9.4: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 training data set as shown.</a:t>
            </a:r>
          </a:p>
          <a:p>
            <a:pPr lvl="6"/>
            <a:endParaRPr lang="en-US" sz="1000" dirty="0" smtClean="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768832492"/>
              </p:ext>
            </p:extLst>
          </p:nvPr>
        </p:nvGraphicFramePr>
        <p:xfrm>
          <a:off x="944580" y="2337118"/>
          <a:ext cx="7511055" cy="4040822"/>
        </p:xfrm>
        <a:graphic>
          <a:graphicData uri="http://schemas.openxmlformats.org/presentationml/2006/ole">
            <mc:AlternateContent xmlns:mc="http://schemas.openxmlformats.org/markup-compatibility/2006">
              <mc:Choice xmlns:v="urn:schemas-microsoft-com:vml" Requires="v">
                <p:oleObj spid="_x0000_s10358" name="Document" r:id="rId3" imgW="5872318" imgH="3159608" progId="Word.Document.12">
                  <p:embed/>
                </p:oleObj>
              </mc:Choice>
              <mc:Fallback>
                <p:oleObj name="Document" r:id="rId3" imgW="5872318" imgH="3159608" progId="Word.Document.12">
                  <p:embed/>
                  <p:pic>
                    <p:nvPicPr>
                      <p:cNvPr id="0" name=""/>
                      <p:cNvPicPr/>
                      <p:nvPr/>
                    </p:nvPicPr>
                    <p:blipFill>
                      <a:blip r:embed="rId4"/>
                      <a:stretch>
                        <a:fillRect/>
                      </a:stretch>
                    </p:blipFill>
                    <p:spPr>
                      <a:xfrm>
                        <a:off x="944580" y="2337118"/>
                        <a:ext cx="7511055" cy="4040822"/>
                      </a:xfrm>
                      <a:prstGeom prst="rect">
                        <a:avLst/>
                      </a:prstGeom>
                    </p:spPr>
                  </p:pic>
                </p:oleObj>
              </mc:Fallback>
            </mc:AlternateContent>
          </a:graphicData>
        </a:graphic>
      </p:graphicFrame>
      <p:sp>
        <p:nvSpPr>
          <p:cNvPr id="14" name="Rectangle 13"/>
          <p:cNvSpPr/>
          <p:nvPr/>
        </p:nvSpPr>
        <p:spPr>
          <a:xfrm>
            <a:off x="4900295" y="3161437"/>
            <a:ext cx="4679950" cy="2154436"/>
          </a:xfrm>
          <a:prstGeom prst="rect">
            <a:avLst/>
          </a:prstGeom>
        </p:spPr>
        <p:txBody>
          <a:bodyPr>
            <a:spAutoFit/>
          </a:bodyPr>
          <a:lstStyle/>
          <a:p>
            <a:r>
              <a:rPr lang="en-IN" sz="1400" b="1" dirty="0">
                <a:solidFill>
                  <a:srgbClr val="0B5ED7"/>
                </a:solidFill>
              </a:rPr>
              <a:t>Attributes</a:t>
            </a:r>
            <a:r>
              <a:rPr lang="en-IN" sz="1400" b="1" dirty="0" smtClean="0">
                <a:solidFill>
                  <a:srgbClr val="0B5ED7"/>
                </a:solidFill>
              </a:rPr>
              <a:t>:</a:t>
            </a:r>
          </a:p>
          <a:p>
            <a:endParaRPr lang="en-IN" sz="800" dirty="0">
              <a:solidFill>
                <a:srgbClr val="0B5ED7"/>
              </a:solidFill>
            </a:endParaRPr>
          </a:p>
          <a:p>
            <a:r>
              <a:rPr lang="en-IN" sz="1400" dirty="0">
                <a:solidFill>
                  <a:srgbClr val="0B5ED7"/>
                </a:solidFill>
              </a:rPr>
              <a:t>Gender = {Male(M), Female (F)}  // Binary attribute</a:t>
            </a:r>
          </a:p>
          <a:p>
            <a:r>
              <a:rPr lang="en-IN" sz="1400" dirty="0">
                <a:solidFill>
                  <a:srgbClr val="0B5ED7"/>
                </a:solidFill>
              </a:rPr>
              <a:t>Height = {1.5, …, 2.5}                   </a:t>
            </a:r>
            <a:r>
              <a:rPr lang="en-IN" sz="1400" dirty="0" smtClean="0">
                <a:solidFill>
                  <a:srgbClr val="0B5ED7"/>
                </a:solidFill>
              </a:rPr>
              <a:t>   // </a:t>
            </a:r>
            <a:r>
              <a:rPr lang="en-IN" sz="1400" dirty="0">
                <a:solidFill>
                  <a:srgbClr val="0B5ED7"/>
                </a:solidFill>
              </a:rPr>
              <a:t>Continuous </a:t>
            </a:r>
            <a:r>
              <a:rPr lang="en-IN" sz="1400" dirty="0" smtClean="0">
                <a:solidFill>
                  <a:srgbClr val="0B5ED7"/>
                </a:solidFill>
              </a:rPr>
              <a:t>attribute</a:t>
            </a:r>
          </a:p>
          <a:p>
            <a:endParaRPr lang="en-IN" sz="1400" dirty="0">
              <a:solidFill>
                <a:srgbClr val="0B5ED7"/>
              </a:solidFill>
            </a:endParaRPr>
          </a:p>
          <a:p>
            <a:r>
              <a:rPr lang="en-IN" sz="1400" dirty="0">
                <a:solidFill>
                  <a:srgbClr val="0B5ED7"/>
                </a:solidFill>
              </a:rPr>
              <a:t>Class = {Short (S), Medium (M), Tall (T</a:t>
            </a:r>
            <a:r>
              <a:rPr lang="en-IN" sz="1400" dirty="0" smtClean="0">
                <a:solidFill>
                  <a:srgbClr val="0B5ED7"/>
                </a:solidFill>
              </a:rPr>
              <a:t>)}</a:t>
            </a:r>
          </a:p>
          <a:p>
            <a:endParaRPr lang="en-US" sz="1400" dirty="0">
              <a:solidFill>
                <a:srgbClr val="0B5ED7"/>
              </a:solidFill>
            </a:endParaRPr>
          </a:p>
          <a:p>
            <a:endParaRPr lang="en-US" sz="1400" dirty="0" smtClean="0">
              <a:solidFill>
                <a:srgbClr val="0B5ED7"/>
              </a:solidFill>
            </a:endParaRPr>
          </a:p>
          <a:p>
            <a:endParaRPr lang="en-US" sz="1400" dirty="0">
              <a:solidFill>
                <a:srgbClr val="0B5ED7"/>
              </a:solidFill>
            </a:endParaRPr>
          </a:p>
          <a:p>
            <a:r>
              <a:rPr lang="en-US" sz="1400" dirty="0" smtClean="0">
                <a:solidFill>
                  <a:srgbClr val="A50021"/>
                </a:solidFill>
              </a:rPr>
              <a:t>Given a person, we are to test in which class s/he belongs</a:t>
            </a:r>
            <a:endParaRPr lang="en-IN" sz="1400" dirty="0">
              <a:solidFill>
                <a:srgbClr val="A50021"/>
              </a:solidFill>
            </a:endParaRPr>
          </a:p>
        </p:txBody>
      </p:sp>
    </p:spTree>
    <p:extLst>
      <p:ext uri="{BB962C8B-B14F-4D97-AF65-F5344CB8AC3E}">
        <p14:creationId xmlns:p14="http://schemas.microsoft.com/office/powerpoint/2010/main" val="848970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dirty="0" smtClean="0">
                <a:solidFill>
                  <a:srgbClr val="0B5ED7"/>
                </a:solidFill>
                <a:latin typeface="Times New Roman" pitchFamily="18" charset="0"/>
                <a:cs typeface="Times New Roman" pitchFamily="18" charset="0"/>
              </a:rPr>
              <a:t>To built a decision tree, we can select an attribute in two different orderings: &lt;Gender, Height&gt; or &lt;Height, Gender&gt;</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Further, for each ordering, we can choose different ways of splitting</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Different instances are shown in the following.</a:t>
            </a:r>
          </a:p>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1 : </a:t>
            </a:r>
            <a:r>
              <a:rPr lang="en-US" sz="2000" b="1" dirty="0">
                <a:solidFill>
                  <a:srgbClr val="0B5ED7"/>
                </a:solidFill>
                <a:latin typeface="Times New Roman" pitchFamily="18" charset="0"/>
                <a:cs typeface="Times New Roman" pitchFamily="18" charset="0"/>
              </a:rPr>
              <a:t>&lt;Gender, Height&gt;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777" y="3813810"/>
            <a:ext cx="63436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395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astronaut-wr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7671"/>
            <a:ext cx="9361487" cy="56297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58930" y="456051"/>
            <a:ext cx="8229600" cy="492664"/>
          </a:xfrm>
        </p:spPr>
        <p:txBody>
          <a:bodyPr>
            <a:normAutofit fontScale="90000"/>
          </a:bodyPr>
          <a:lstStyle/>
          <a:p>
            <a:pPr algn="r"/>
            <a:r>
              <a:rPr lang="en-US" dirty="0" smtClean="0"/>
              <a:t>An interesting fact..</a:t>
            </a:r>
            <a:endParaRPr lang="en-GB"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
        <p:nvSpPr>
          <p:cNvPr id="6" name="AutoShape 4" descr="Image result for Galaxy"/>
          <p:cNvSpPr>
            <a:spLocks noChangeAspect="1" noChangeArrowheads="1"/>
          </p:cNvSpPr>
          <p:nvPr/>
        </p:nvSpPr>
        <p:spPr bwMode="auto">
          <a:xfrm>
            <a:off x="159287" y="-136525"/>
            <a:ext cx="303924"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AutoShape 6" descr="Image result for Galaxy"/>
          <p:cNvSpPr>
            <a:spLocks noChangeAspect="1" noChangeArrowheads="1"/>
          </p:cNvSpPr>
          <p:nvPr/>
        </p:nvSpPr>
        <p:spPr bwMode="auto">
          <a:xfrm>
            <a:off x="315321" y="15926"/>
            <a:ext cx="303924"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9" name="AutoShape 9" descr="Image result for Galaxy"/>
          <p:cNvSpPr>
            <a:spLocks noChangeAspect="1" noChangeArrowheads="1"/>
          </p:cNvSpPr>
          <p:nvPr/>
        </p:nvSpPr>
        <p:spPr bwMode="auto">
          <a:xfrm>
            <a:off x="471325" y="168326"/>
            <a:ext cx="303924"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1" name="Rectangle 5"/>
          <p:cNvSpPr>
            <a:spLocks noChangeArrowheads="1"/>
          </p:cNvSpPr>
          <p:nvPr/>
        </p:nvSpPr>
        <p:spPr bwMode="auto">
          <a:xfrm>
            <a:off x="311248" y="6007942"/>
            <a:ext cx="9126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900" b="1" i="0" u="none" strike="noStrike" cap="none" normalizeH="0" baseline="0" dirty="0" smtClean="0">
                <a:ln>
                  <a:noFill/>
                </a:ln>
                <a:solidFill>
                  <a:schemeClr val="tx1"/>
                </a:solidFill>
                <a:effectLst/>
                <a:latin typeface="Arial" charset="0"/>
                <a:cs typeface="Arial" charset="0"/>
              </a:rPr>
              <a:t>Thanks to 3D printing, NASA can basically “email” tools to astronauts. </a:t>
            </a:r>
          </a:p>
          <a:p>
            <a:pPr lvl="0" fontAlgn="base">
              <a:spcBef>
                <a:spcPct val="0"/>
              </a:spcBef>
              <a:spcAft>
                <a:spcPct val="0"/>
              </a:spcAft>
            </a:pPr>
            <a:r>
              <a:rPr lang="en-IN" sz="900" dirty="0" smtClean="0"/>
              <a:t>Getting </a:t>
            </a:r>
            <a:r>
              <a:rPr lang="en-IN" sz="900" dirty="0"/>
              <a:t>new equipment to the Space Station used to take months or years, but the new technology means the tools are ready within </a:t>
            </a:r>
            <a:r>
              <a:rPr lang="en-IN" sz="900" dirty="0" smtClean="0"/>
              <a:t>hours.</a:t>
            </a:r>
            <a:endParaRPr kumimoji="0" lang="en-US" sz="9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charset="0"/>
                <a:cs typeface="Arial" charset="0"/>
              </a:rPr>
              <a:t>  </a:t>
            </a:r>
            <a:endParaRPr kumimoji="0" lang="en-US" sz="364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389721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40" y="1333539"/>
            <a:ext cx="7079298" cy="510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21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74519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29092" y="1150620"/>
            <a:ext cx="8501751" cy="4785360"/>
          </a:xfrm>
        </p:spPr>
        <p:txBody>
          <a:bodyPr>
            <a:noAutofit/>
          </a:bodyPr>
          <a:lstStyle/>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2 : &lt;Height, Gender&gt;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490" y="5450205"/>
            <a:ext cx="41148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1824041"/>
            <a:ext cx="512445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384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01951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361416" y="1463040"/>
            <a:ext cx="8501751" cy="45567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9.5: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an anonymous database as shown.</a:t>
            </a: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6"/>
            <a:endParaRPr lang="en-US" sz="1000" dirty="0" smtClean="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598213483"/>
              </p:ext>
            </p:extLst>
          </p:nvPr>
        </p:nvGraphicFramePr>
        <p:xfrm>
          <a:off x="609301" y="2449830"/>
          <a:ext cx="7055105" cy="3158490"/>
        </p:xfrm>
        <a:graphic>
          <a:graphicData uri="http://schemas.openxmlformats.org/presentationml/2006/ole">
            <mc:AlternateContent xmlns:mc="http://schemas.openxmlformats.org/markup-compatibility/2006">
              <mc:Choice xmlns:v="urn:schemas-microsoft-com:vml" Requires="v">
                <p:oleObj spid="_x0000_s18545" name="Document" r:id="rId3" imgW="5872318" imgH="2628987" progId="Word.Document.12">
                  <p:embed/>
                </p:oleObj>
              </mc:Choice>
              <mc:Fallback>
                <p:oleObj name="Document" r:id="rId3" imgW="5872318" imgH="2628987" progId="Word.Document.12">
                  <p:embed/>
                  <p:pic>
                    <p:nvPicPr>
                      <p:cNvPr id="0" name=""/>
                      <p:cNvPicPr/>
                      <p:nvPr/>
                    </p:nvPicPr>
                    <p:blipFill>
                      <a:blip r:embed="rId4"/>
                      <a:stretch>
                        <a:fillRect/>
                      </a:stretch>
                    </p:blipFill>
                    <p:spPr>
                      <a:xfrm>
                        <a:off x="609301" y="2449830"/>
                        <a:ext cx="7055105" cy="3158490"/>
                      </a:xfrm>
                      <a:prstGeom prst="rect">
                        <a:avLst/>
                      </a:prstGeom>
                    </p:spPr>
                  </p:pic>
                </p:oleObj>
              </mc:Fallback>
            </mc:AlternateContent>
          </a:graphicData>
        </a:graphic>
      </p:graphicFrame>
      <p:sp>
        <p:nvSpPr>
          <p:cNvPr id="9" name="Rectangle 8"/>
          <p:cNvSpPr/>
          <p:nvPr/>
        </p:nvSpPr>
        <p:spPr>
          <a:xfrm>
            <a:off x="5021579" y="2301336"/>
            <a:ext cx="4168141" cy="4185761"/>
          </a:xfrm>
          <a:prstGeom prst="rect">
            <a:avLst/>
          </a:prstGeom>
        </p:spPr>
        <p:txBody>
          <a:bodyPr wrap="square">
            <a:spAutoFit/>
          </a:bodyPr>
          <a:lstStyle/>
          <a:p>
            <a:pPr marL="742950" lvl="1" indent="-285750">
              <a:buFont typeface="Arial" pitchFamily="34" charset="0"/>
              <a:buChar char="•"/>
            </a:pPr>
            <a:r>
              <a:rPr lang="en-US" dirty="0">
                <a:solidFill>
                  <a:srgbClr val="0B5ED7"/>
                </a:solidFill>
                <a:latin typeface="Times New Roman" pitchFamily="18" charset="0"/>
                <a:cs typeface="Times New Roman" pitchFamily="18" charset="0"/>
              </a:rPr>
              <a:t>Is there any “clue” that enables to select the “best” attribute first</a:t>
            </a:r>
            <a:r>
              <a:rPr lang="en-US" dirty="0" smtClean="0">
                <a:solidFill>
                  <a:srgbClr val="0B5ED7"/>
                </a:solidFill>
                <a:latin typeface="Times New Roman" pitchFamily="18" charset="0"/>
                <a:cs typeface="Times New Roman" pitchFamily="18" charset="0"/>
              </a:rPr>
              <a:t>?</a:t>
            </a:r>
          </a:p>
          <a:p>
            <a:pPr marL="3486150" lvl="7" indent="-285750">
              <a:buFont typeface="Arial" pitchFamily="34" charset="0"/>
              <a:buChar char="•"/>
            </a:pPr>
            <a:endParaRPr lang="en-US" sz="800" dirty="0">
              <a:solidFill>
                <a:srgbClr val="0B5ED7"/>
              </a:solidFill>
              <a:latin typeface="Times New Roman" pitchFamily="18" charset="0"/>
              <a:cs typeface="Times New Roman" pitchFamily="18" charset="0"/>
            </a:endParaRPr>
          </a:p>
          <a:p>
            <a:pPr marL="742950" lvl="1" indent="-285750">
              <a:buFont typeface="Arial" pitchFamily="34" charset="0"/>
              <a:buChar char="•"/>
            </a:pPr>
            <a:r>
              <a:rPr lang="en-US" dirty="0">
                <a:solidFill>
                  <a:srgbClr val="0B5ED7"/>
                </a:solidFill>
                <a:latin typeface="Times New Roman" pitchFamily="18" charset="0"/>
                <a:cs typeface="Times New Roman" pitchFamily="18" charset="0"/>
              </a:rPr>
              <a:t>Suppose, following are two </a:t>
            </a:r>
            <a:r>
              <a:rPr lang="en-US" dirty="0" smtClean="0">
                <a:solidFill>
                  <a:srgbClr val="0B5ED7"/>
                </a:solidFill>
                <a:latin typeface="Times New Roman" pitchFamily="18" charset="0"/>
                <a:cs typeface="Times New Roman" pitchFamily="18" charset="0"/>
              </a:rPr>
              <a:t>attempts:</a:t>
            </a:r>
            <a:endParaRPr lang="en-US" dirty="0">
              <a:solidFill>
                <a:srgbClr val="0B5ED7"/>
              </a:solidFill>
              <a:latin typeface="Times New Roman" pitchFamily="18" charset="0"/>
              <a:cs typeface="Times New Roman" pitchFamily="18" charset="0"/>
            </a:endParaRP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rPr>
              <a:t>A1</a:t>
            </a:r>
            <a:r>
              <a:rPr lang="en-US" sz="1600" dirty="0">
                <a:solidFill>
                  <a:srgbClr val="0B5ED7"/>
                </a:solidFill>
                <a:latin typeface="Times New Roman" pitchFamily="18" charset="0"/>
                <a:cs typeface="Times New Roman" pitchFamily="18" charset="0"/>
                <a:sym typeface="Wingdings" pitchFamily="2" charset="2"/>
              </a:rPr>
              <a:t>A2A3A4 [naïve] </a:t>
            </a:r>
            <a:endParaRPr lang="en-US" sz="1600" dirty="0" smtClean="0">
              <a:solidFill>
                <a:srgbClr val="0B5ED7"/>
              </a:solidFill>
              <a:latin typeface="Times New Roman" pitchFamily="18" charset="0"/>
              <a:cs typeface="Times New Roman" pitchFamily="18" charset="0"/>
              <a:sym typeface="Wingdings" pitchFamily="2" charset="2"/>
            </a:endParaRPr>
          </a:p>
          <a:p>
            <a:pPr marL="1200150" lvl="2" indent="-285750">
              <a:buFont typeface="Arial" pitchFamily="34" charset="0"/>
              <a:buChar char="•"/>
            </a:pPr>
            <a:r>
              <a:rPr lang="en-US" sz="1600" dirty="0" smtClean="0">
                <a:solidFill>
                  <a:srgbClr val="0B5ED7"/>
                </a:solidFill>
                <a:latin typeface="Times New Roman" pitchFamily="18" charset="0"/>
                <a:cs typeface="Times New Roman" pitchFamily="18" charset="0"/>
                <a:sym typeface="Wingdings" pitchFamily="2" charset="2"/>
              </a:rPr>
              <a:t>A3</a:t>
            </a:r>
            <a:r>
              <a:rPr lang="en-US" sz="1600" dirty="0">
                <a:solidFill>
                  <a:srgbClr val="0B5ED7"/>
                </a:solidFill>
                <a:latin typeface="Times New Roman" pitchFamily="18" charset="0"/>
                <a:cs typeface="Times New Roman" pitchFamily="18" charset="0"/>
                <a:sym typeface="Wingdings" pitchFamily="2" charset="2"/>
              </a:rPr>
              <a:t>A2A4A1 [Random]</a:t>
            </a:r>
          </a:p>
          <a:p>
            <a:pPr marL="1200150" lvl="2" indent="-285750">
              <a:buFont typeface="Arial" pitchFamily="34" charset="0"/>
              <a:buChar char="•"/>
            </a:pPr>
            <a:endParaRPr lang="en-US" sz="800" dirty="0" smtClean="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smtClean="0">
                <a:solidFill>
                  <a:srgbClr val="0B5ED7"/>
                </a:solidFill>
                <a:latin typeface="Times New Roman" pitchFamily="18" charset="0"/>
                <a:cs typeface="Times New Roman" pitchFamily="18" charset="0"/>
                <a:sym typeface="Wingdings" pitchFamily="2" charset="2"/>
              </a:rPr>
              <a:t>Draw </a:t>
            </a:r>
            <a:r>
              <a:rPr lang="en-US" sz="1500" dirty="0">
                <a:solidFill>
                  <a:srgbClr val="0B5ED7"/>
                </a:solidFill>
                <a:latin typeface="Times New Roman" pitchFamily="18" charset="0"/>
                <a:cs typeface="Times New Roman" pitchFamily="18" charset="0"/>
                <a:sym typeface="Wingdings" pitchFamily="2" charset="2"/>
              </a:rPr>
              <a:t>the decision trees in the above-mentioned two </a:t>
            </a:r>
            <a:r>
              <a:rPr lang="en-US" sz="1500" dirty="0" smtClean="0">
                <a:solidFill>
                  <a:srgbClr val="0B5ED7"/>
                </a:solidFill>
                <a:latin typeface="Times New Roman" pitchFamily="18" charset="0"/>
                <a:cs typeface="Times New Roman" pitchFamily="18" charset="0"/>
                <a:sym typeface="Wingdings" pitchFamily="2" charset="2"/>
              </a:rPr>
              <a:t>cases.</a:t>
            </a:r>
          </a:p>
          <a:p>
            <a:pPr marL="742950" lvl="1" indent="-285750">
              <a:buFont typeface="Arial" pitchFamily="34" charset="0"/>
              <a:buChar char="•"/>
            </a:pPr>
            <a:endParaRPr lang="en-US" sz="15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Are </a:t>
            </a:r>
            <a:r>
              <a:rPr lang="en-US" sz="1500" dirty="0" smtClean="0">
                <a:solidFill>
                  <a:srgbClr val="0B5ED7"/>
                </a:solidFill>
                <a:latin typeface="Times New Roman" pitchFamily="18" charset="0"/>
                <a:cs typeface="Times New Roman" pitchFamily="18" charset="0"/>
                <a:sym typeface="Wingdings" pitchFamily="2" charset="2"/>
              </a:rPr>
              <a:t>the trees different </a:t>
            </a:r>
            <a:r>
              <a:rPr lang="en-US" sz="1500" dirty="0">
                <a:solidFill>
                  <a:srgbClr val="0B5ED7"/>
                </a:solidFill>
                <a:latin typeface="Times New Roman" pitchFamily="18" charset="0"/>
                <a:cs typeface="Times New Roman" pitchFamily="18" charset="0"/>
                <a:sym typeface="Wingdings" pitchFamily="2" charset="2"/>
              </a:rPr>
              <a:t>to classify any test data</a:t>
            </a:r>
            <a:r>
              <a:rPr lang="en-US" sz="1500" dirty="0" smtClean="0">
                <a:solidFill>
                  <a:srgbClr val="0B5ED7"/>
                </a:solidFill>
                <a:latin typeface="Times New Roman" pitchFamily="18" charset="0"/>
                <a:cs typeface="Times New Roman" pitchFamily="18" charset="0"/>
                <a:sym typeface="Wingdings" pitchFamily="2" charset="2"/>
              </a:rPr>
              <a:t>?</a:t>
            </a:r>
          </a:p>
          <a:p>
            <a:pPr marL="742950" lvl="1"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If any other </a:t>
            </a:r>
            <a:r>
              <a:rPr lang="en-US" sz="1500" dirty="0" smtClean="0">
                <a:solidFill>
                  <a:srgbClr val="0B5ED7"/>
                </a:solidFill>
                <a:latin typeface="Times New Roman" pitchFamily="18" charset="0"/>
                <a:cs typeface="Times New Roman" pitchFamily="18" charset="0"/>
                <a:sym typeface="Wingdings" pitchFamily="2" charset="2"/>
              </a:rPr>
              <a:t>sample </a:t>
            </a:r>
            <a:r>
              <a:rPr lang="en-US" sz="1500" dirty="0">
                <a:solidFill>
                  <a:srgbClr val="0B5ED7"/>
                </a:solidFill>
                <a:latin typeface="Times New Roman" pitchFamily="18" charset="0"/>
                <a:cs typeface="Times New Roman" pitchFamily="18" charset="0"/>
                <a:sym typeface="Wingdings" pitchFamily="2" charset="2"/>
              </a:rPr>
              <a:t>data is added into the database, is that likely to alter the decision tree already </a:t>
            </a:r>
            <a:r>
              <a:rPr lang="en-US" sz="1500" dirty="0" smtClean="0">
                <a:solidFill>
                  <a:srgbClr val="0B5ED7"/>
                </a:solidFill>
                <a:latin typeface="Times New Roman" pitchFamily="18" charset="0"/>
                <a:cs typeface="Times New Roman" pitchFamily="18" charset="0"/>
                <a:sym typeface="Wingdings" pitchFamily="2" charset="2"/>
              </a:rPr>
              <a:t>obtained? </a:t>
            </a:r>
            <a:endParaRPr lang="en-US" sz="1500" dirty="0">
              <a:solidFill>
                <a:srgbClr val="0B5ED7"/>
              </a:solidFill>
              <a:latin typeface="Times New Roman" pitchFamily="18" charset="0"/>
              <a:cs typeface="Times New Roman" pitchFamily="18" charset="0"/>
            </a:endParaRPr>
          </a:p>
          <a:p>
            <a:pPr lvl="1"/>
            <a:endParaRPr lang="en-US" dirty="0">
              <a:solidFill>
                <a:srgbClr val="0B5ED7"/>
              </a:solidFill>
              <a:latin typeface="Times New Roman" pitchFamily="18" charset="0"/>
              <a:cs typeface="Times New Roman" pitchFamily="18" charset="0"/>
            </a:endParaRPr>
          </a:p>
        </p:txBody>
      </p:sp>
    </p:spTree>
    <p:extLst>
      <p:ext uri="{BB962C8B-B14F-4D97-AF65-F5344CB8AC3E}">
        <p14:creationId xmlns:p14="http://schemas.microsoft.com/office/powerpoint/2010/main" val="2402024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90" y="2791968"/>
            <a:ext cx="8425339" cy="1002792"/>
          </a:xfrm>
        </p:spPr>
        <p:txBody>
          <a:bodyPr/>
          <a:lstStyle/>
          <a:p>
            <a:pPr algn="ctr"/>
            <a:r>
              <a:rPr lang="en-US" b="1" dirty="0" smtClean="0">
                <a:solidFill>
                  <a:srgbClr val="0B5ED7"/>
                </a:solidFill>
                <a:latin typeface="Times New Roman" pitchFamily="18" charset="0"/>
                <a:cs typeface="Times New Roman" pitchFamily="18" charset="0"/>
              </a:rPr>
              <a:t>Concept of Entropy</a:t>
            </a:r>
            <a:endParaRPr lang="en-IN" b="1" dirty="0">
              <a:solidFill>
                <a:srgbClr val="0B5ED7"/>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spTree>
    <p:extLst>
      <p:ext uri="{BB962C8B-B14F-4D97-AF65-F5344CB8AC3E}">
        <p14:creationId xmlns:p14="http://schemas.microsoft.com/office/powerpoint/2010/main" val="824229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294484"/>
            <a:ext cx="55245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5819158" y="1621750"/>
                <a:ext cx="3279307" cy="1431674"/>
              </a:xfrm>
              <a:prstGeom prst="rect">
                <a:avLst/>
              </a:prstGeom>
            </p:spPr>
            <p:txBody>
              <a:bodyPr wrap="non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If a point represents a gas molecule, </a:t>
                </a:r>
              </a:p>
              <a:p>
                <a:r>
                  <a:rPr lang="en-US" sz="1600" dirty="0">
                    <a:solidFill>
                      <a:srgbClr val="0B5ED7"/>
                    </a:solidFill>
                    <a:latin typeface="Times New Roman" panose="02020603050405020304" pitchFamily="18" charset="0"/>
                    <a:cs typeface="Times New Roman" panose="02020603050405020304" pitchFamily="18" charset="0"/>
                  </a:rPr>
                  <a:t>t</a:t>
                </a:r>
                <a:r>
                  <a:rPr lang="en-US" sz="1600" dirty="0" smtClean="0">
                    <a:solidFill>
                      <a:srgbClr val="0B5ED7"/>
                    </a:solidFill>
                    <a:latin typeface="Times New Roman" panose="02020603050405020304" pitchFamily="18" charset="0"/>
                    <a:cs typeface="Times New Roman" panose="02020603050405020304" pitchFamily="18" charset="0"/>
                  </a:rPr>
                  <a:t>hen </a:t>
                </a:r>
                <a:r>
                  <a:rPr lang="en-IN" sz="1600" dirty="0" smtClean="0">
                    <a:solidFill>
                      <a:srgbClr val="0B5ED7"/>
                    </a:solidFill>
                    <a:latin typeface="Times New Roman" panose="02020603050405020304" pitchFamily="18" charset="0"/>
                    <a:cs typeface="Times New Roman" panose="02020603050405020304" pitchFamily="18" charset="0"/>
                  </a:rPr>
                  <a:t>which system has the more </a:t>
                </a:r>
              </a:p>
              <a:p>
                <a:r>
                  <a:rPr lang="en-IN" sz="1600" dirty="0" smtClean="0">
                    <a:solidFill>
                      <a:srgbClr val="0B5ED7"/>
                    </a:solidFill>
                    <a:latin typeface="Times New Roman" panose="02020603050405020304" pitchFamily="18" charset="0"/>
                    <a:cs typeface="Times New Roman" panose="02020603050405020304" pitchFamily="18" charset="0"/>
                  </a:rPr>
                  <a:t>entropy?</a:t>
                </a:r>
              </a:p>
              <a:p>
                <a:endParaRPr lang="en-US" sz="1600" dirty="0">
                  <a:solidFill>
                    <a:srgbClr val="0B5ED7"/>
                  </a:solidFill>
                  <a:latin typeface="Times New Roman" panose="02020603050405020304" pitchFamily="18" charset="0"/>
                  <a:cs typeface="Times New Roman" panose="02020603050405020304" pitchFamily="18" charset="0"/>
                </a:endParaRPr>
              </a:p>
              <a:p>
                <a:r>
                  <a:rPr lang="en-US" sz="1600" dirty="0" smtClean="0">
                    <a:solidFill>
                      <a:srgbClr val="0B5ED7"/>
                    </a:solidFill>
                    <a:latin typeface="Times New Roman" panose="02020603050405020304" pitchFamily="18" charset="0"/>
                    <a:cs typeface="Times New Roman" panose="02020603050405020304" pitchFamily="18" charset="0"/>
                  </a:rPr>
                  <a:t>How to measure? </a:t>
                </a:r>
                <a14:m>
                  <m:oMath xmlns:m="http://schemas.openxmlformats.org/officeDocument/2006/math">
                    <m:r>
                      <a:rPr lang="en-US" sz="1600" b="0" i="0" smtClean="0">
                        <a:solidFill>
                          <a:srgbClr val="0B5ED7"/>
                        </a:solidFill>
                        <a:latin typeface="Cambria Math"/>
                      </a:rPr>
                      <m:t>              </m:t>
                    </m:r>
                    <m:r>
                      <a:rPr lang="en-IN" sz="1600" i="1" smtClean="0">
                        <a:solidFill>
                          <a:srgbClr val="0B5ED7"/>
                        </a:solidFill>
                        <a:latin typeface="Cambria Math"/>
                      </a:rPr>
                      <m:t>∆</m:t>
                    </m:r>
                    <m:r>
                      <a:rPr lang="en-IN" sz="1600" i="1" smtClean="0">
                        <a:solidFill>
                          <a:srgbClr val="0B5ED7"/>
                        </a:solidFill>
                        <a:latin typeface="Cambria Math"/>
                      </a:rPr>
                      <m:t>𝑆</m:t>
                    </m:r>
                    <m:r>
                      <a:rPr lang="en-IN" sz="1600" i="1" smtClean="0">
                        <a:solidFill>
                          <a:srgbClr val="0B5ED7"/>
                        </a:solidFill>
                        <a:latin typeface="Cambria Math"/>
                      </a:rPr>
                      <m:t>=</m:t>
                    </m:r>
                    <m:f>
                      <m:fPr>
                        <m:ctrlPr>
                          <a:rPr lang="en-IN" sz="1600" i="1" smtClean="0">
                            <a:solidFill>
                              <a:srgbClr val="0B5ED7"/>
                            </a:solidFill>
                            <a:latin typeface="Cambria Math" panose="02040503050406030204" pitchFamily="18" charset="0"/>
                          </a:rPr>
                        </m:ctrlPr>
                      </m:fPr>
                      <m:num>
                        <m:r>
                          <a:rPr lang="en-IN" sz="1600" i="1">
                            <a:solidFill>
                              <a:srgbClr val="0B5ED7"/>
                            </a:solidFill>
                            <a:latin typeface="Cambria Math"/>
                          </a:rPr>
                          <m:t>∆</m:t>
                        </m:r>
                        <m:r>
                          <a:rPr lang="en-IN" sz="1600" i="1">
                            <a:solidFill>
                              <a:srgbClr val="0B5ED7"/>
                            </a:solidFill>
                            <a:latin typeface="Cambria Math"/>
                          </a:rPr>
                          <m:t>𝑄</m:t>
                        </m:r>
                      </m:num>
                      <m:den>
                        <m:r>
                          <a:rPr lang="en-IN" sz="1600" i="1">
                            <a:solidFill>
                              <a:srgbClr val="0B5ED7"/>
                            </a:solidFill>
                            <a:latin typeface="Cambria Math"/>
                          </a:rPr>
                          <m:t>𝑇</m:t>
                        </m:r>
                      </m:den>
                    </m:f>
                  </m:oMath>
                </a14:m>
                <a:r>
                  <a:rPr lang="en-IN" sz="1600" dirty="0" smtClean="0">
                    <a:solidFill>
                      <a:srgbClr val="0B5ED7"/>
                    </a:solidFill>
                  </a:rPr>
                  <a:t>  ?</a:t>
                </a:r>
                <a:endParaRPr lang="en-IN" sz="1600" dirty="0">
                  <a:solidFill>
                    <a:srgbClr val="0B5ED7"/>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819140" y="1621750"/>
                <a:ext cx="3203121" cy="1431674"/>
              </a:xfrm>
              <a:prstGeom prst="rect">
                <a:avLst/>
              </a:prstGeom>
              <a:blipFill rotWithShape="1">
                <a:blip r:embed="rId3"/>
                <a:stretch>
                  <a:fillRect l="-1143" t="-1277" b="-1277"/>
                </a:stretch>
              </a:blipFill>
            </p:spPr>
            <p:txBody>
              <a:bodyPr/>
              <a:lstStyle/>
              <a:p>
                <a:r>
                  <a:rPr lang="en-IN">
                    <a:noFill/>
                  </a:rPr>
                  <a:t> </a:t>
                </a:r>
              </a:p>
            </p:txBody>
          </p:sp>
        </mc:Fallback>
      </mc:AlternateContent>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955" y="3719549"/>
            <a:ext cx="42576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97680" y="5526739"/>
            <a:ext cx="49911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More organized</a:t>
            </a:r>
            <a:r>
              <a:rPr lang="en-US" sz="1600" b="1" dirty="0" smtClean="0">
                <a:solidFill>
                  <a:srgbClr val="0B5ED7"/>
                </a:solidFill>
                <a:latin typeface="Times New Roman" panose="02020603050405020304" pitchFamily="18" charset="0"/>
                <a:cs typeface="Times New Roman" panose="02020603050405020304" pitchFamily="18" charset="0"/>
              </a:rPr>
              <a:t> </a:t>
            </a:r>
            <a:r>
              <a:rPr lang="en-US" sz="1600" dirty="0" smtClean="0">
                <a:solidFill>
                  <a:srgbClr val="0B5ED7"/>
                </a:solidFill>
                <a:latin typeface="Times New Roman" panose="02020603050405020304" pitchFamily="18" charset="0"/>
                <a:cs typeface="Times New Roman" panose="02020603050405020304" pitchFamily="18" charset="0"/>
              </a:rPr>
              <a:t>or                              </a:t>
            </a:r>
            <a:r>
              <a:rPr lang="en-US" sz="1600" b="1" dirty="0" smtClean="0">
                <a:solidFill>
                  <a:srgbClr val="0B5ED7"/>
                </a:solidFill>
                <a:latin typeface="Times New Roman" panose="02020603050405020304" pitchFamily="18" charset="0"/>
                <a:cs typeface="Times New Roman" panose="02020603050405020304" pitchFamily="18" charset="0"/>
              </a:rPr>
              <a:t>Less</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organized or </a:t>
            </a:r>
            <a:endParaRPr lang="en-US" sz="1600" dirty="0" smtClean="0">
              <a:solidFill>
                <a:srgbClr val="0B5ED7"/>
              </a:solidFill>
              <a:latin typeface="Times New Roman" panose="02020603050405020304" pitchFamily="18" charset="0"/>
              <a:cs typeface="Times New Roman" panose="02020603050405020304" pitchFamily="18" charset="0"/>
            </a:endParaRPr>
          </a:p>
          <a:p>
            <a:r>
              <a:rPr lang="en-US" sz="1600" b="1" dirty="0">
                <a:solidFill>
                  <a:srgbClr val="0B5ED7"/>
                </a:solidFill>
                <a:latin typeface="Times New Roman" panose="02020603050405020304" pitchFamily="18" charset="0"/>
                <a:cs typeface="Times New Roman" panose="02020603050405020304" pitchFamily="18" charset="0"/>
              </a:rPr>
              <a:t>o</a:t>
            </a:r>
            <a:r>
              <a:rPr lang="en-US" sz="1600" b="1" dirty="0" smtClean="0">
                <a:solidFill>
                  <a:srgbClr val="0B5ED7"/>
                </a:solidFill>
                <a:latin typeface="Times New Roman" panose="02020603050405020304" pitchFamily="18" charset="0"/>
                <a:cs typeface="Times New Roman" panose="02020603050405020304" pitchFamily="18" charset="0"/>
              </a:rPr>
              <a:t>rdered</a:t>
            </a:r>
            <a:r>
              <a:rPr lang="en-US" sz="1600" dirty="0" smtClean="0">
                <a:solidFill>
                  <a:srgbClr val="0B5ED7"/>
                </a:solidFill>
                <a:latin typeface="Times New Roman" panose="02020603050405020304" pitchFamily="18" charset="0"/>
                <a:cs typeface="Times New Roman" panose="02020603050405020304" pitchFamily="18" charset="0"/>
              </a:rPr>
              <a:t> (less </a:t>
            </a:r>
            <a:r>
              <a:rPr lang="en-US" sz="1600" b="1" dirty="0" smtClean="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         disordered (</a:t>
            </a:r>
            <a:r>
              <a:rPr lang="en-US" sz="1600" b="1" dirty="0" smtClean="0">
                <a:solidFill>
                  <a:srgbClr val="0B5ED7"/>
                </a:solidFill>
                <a:latin typeface="Times New Roman" panose="02020603050405020304" pitchFamily="18" charset="0"/>
                <a:cs typeface="Times New Roman" panose="02020603050405020304" pitchFamily="18" charset="0"/>
              </a:rPr>
              <a:t>more</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a:t>
            </a:r>
            <a:endParaRPr lang="en-IN" sz="1600" dirty="0">
              <a:solidFill>
                <a:srgbClr val="0B5ED7"/>
              </a:solidFill>
            </a:endParaRPr>
          </a:p>
        </p:txBody>
      </p:sp>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174" y="4136743"/>
            <a:ext cx="1718728" cy="9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55176" y="5053912"/>
            <a:ext cx="3645326"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a:t>
            </a:r>
            <a:r>
              <a:rPr lang="en-US" sz="1600" b="1" dirty="0" smtClean="0">
                <a:solidFill>
                  <a:srgbClr val="0B5ED7"/>
                </a:solidFill>
                <a:latin typeface="Times New Roman" panose="02020603050405020304" pitchFamily="18" charset="0"/>
                <a:cs typeface="Times New Roman" panose="02020603050405020304" pitchFamily="18" charset="0"/>
              </a:rPr>
              <a:t>ordered</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b="1" dirty="0" smtClean="0">
                <a:solidFill>
                  <a:srgbClr val="0B5ED7"/>
                </a:solidFill>
                <a:latin typeface="Times New Roman" panose="02020603050405020304" pitchFamily="18" charset="0"/>
                <a:cs typeface="Times New Roman" panose="02020603050405020304" pitchFamily="18" charset="0"/>
              </a:rPr>
              <a:t>                  Less </a:t>
            </a:r>
            <a:r>
              <a:rPr lang="en-US" sz="1600" dirty="0" smtClean="0">
                <a:solidFill>
                  <a:srgbClr val="0B5ED7"/>
                </a:solidFill>
                <a:latin typeface="Times New Roman" panose="02020603050405020304" pitchFamily="18" charset="0"/>
                <a:cs typeface="Times New Roman" panose="02020603050405020304" pitchFamily="18" charset="0"/>
              </a:rPr>
              <a:t>ordered</a:t>
            </a:r>
          </a:p>
          <a:p>
            <a:r>
              <a:rPr lang="en-US" sz="1600" dirty="0" smtClean="0">
                <a:solidFill>
                  <a:srgbClr val="0B5ED7"/>
                </a:solidFill>
                <a:latin typeface="Times New Roman" panose="02020603050405020304" pitchFamily="18" charset="0"/>
                <a:cs typeface="Times New Roman" panose="02020603050405020304" pitchFamily="18" charset="0"/>
              </a:rPr>
              <a:t>less </a:t>
            </a:r>
            <a:r>
              <a:rPr lang="en-US" sz="1600" b="1" dirty="0" smtClean="0">
                <a:solidFill>
                  <a:srgbClr val="0B5ED7"/>
                </a:solidFill>
                <a:latin typeface="Times New Roman" panose="02020603050405020304" pitchFamily="18" charset="0"/>
                <a:cs typeface="Times New Roman" panose="02020603050405020304" pitchFamily="18" charset="0"/>
              </a:rPr>
              <a:t>entropy                      higher </a:t>
            </a:r>
            <a:r>
              <a:rPr lang="en-US" sz="1600" dirty="0" smtClean="0">
                <a:solidFill>
                  <a:srgbClr val="0B5ED7"/>
                </a:solidFill>
                <a:latin typeface="Times New Roman" panose="02020603050405020304" pitchFamily="18" charset="0"/>
                <a:cs typeface="Times New Roman" panose="02020603050405020304" pitchFamily="18" charset="0"/>
              </a:rPr>
              <a:t>entropy</a:t>
            </a:r>
            <a:endParaRPr lang="en-IN" sz="1600" dirty="0"/>
          </a:p>
        </p:txBody>
      </p:sp>
      <p:pic>
        <p:nvPicPr>
          <p:cNvPr id="194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440" y="4044226"/>
            <a:ext cx="11049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177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6" name="Rectangle 5"/>
          <p:cNvSpPr/>
          <p:nvPr/>
        </p:nvSpPr>
        <p:spPr>
          <a:xfrm>
            <a:off x="830580" y="5782305"/>
            <a:ext cx="73914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Universe!</a:t>
            </a:r>
          </a:p>
          <a:p>
            <a:r>
              <a:rPr lang="en-US" sz="1600" dirty="0" smtClean="0">
                <a:solidFill>
                  <a:srgbClr val="0B5ED7"/>
                </a:solidFill>
                <a:latin typeface="Times New Roman" panose="02020603050405020304" pitchFamily="18" charset="0"/>
                <a:cs typeface="Times New Roman" panose="02020603050405020304" pitchFamily="18" charset="0"/>
              </a:rPr>
              <a:t>What was its entropy value at its starting point?</a:t>
            </a:r>
            <a:endParaRPr lang="en-IN" sz="1600" dirty="0">
              <a:solidFill>
                <a:srgbClr val="0B5ED7"/>
              </a:solidFill>
            </a:endParaRPr>
          </a:p>
        </p:txBody>
      </p:sp>
      <p:pic>
        <p:nvPicPr>
          <p:cNvPr id="20482" name="Picture 2" descr="Image result for Uni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07" y="1261168"/>
            <a:ext cx="8073391" cy="45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60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4800" dirty="0">
                <a:solidFill>
                  <a:srgbClr val="A50021"/>
                </a:solidFill>
                <a:latin typeface="Times New Roman" pitchFamily="18" charset="0"/>
                <a:cs typeface="Times New Roman" pitchFamily="18" charset="0"/>
              </a:rPr>
              <a:t>An Open Challenge!</a:t>
            </a:r>
            <a:endParaRPr lang="en-IN" sz="4800"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
        <p:nvSpPr>
          <p:cNvPr id="7" name="Rectangle 6"/>
          <p:cNvSpPr/>
          <p:nvPr/>
        </p:nvSpPr>
        <p:spPr>
          <a:xfrm>
            <a:off x="1082039" y="4378762"/>
            <a:ext cx="7115288" cy="1938992"/>
          </a:xfrm>
          <a:prstGeom prst="rect">
            <a:avLst/>
          </a:prstGeom>
        </p:spPr>
        <p:txBody>
          <a:bodyPr wrap="square">
            <a:spAutoFit/>
          </a:bodyPr>
          <a:lstStyle/>
          <a:p>
            <a:r>
              <a:rPr lang="en-US" sz="2000" dirty="0" smtClean="0">
                <a:solidFill>
                  <a:srgbClr val="0B5ED7"/>
                </a:solidFill>
                <a:latin typeface="Times New Roman" panose="02020603050405020304" pitchFamily="18" charset="0"/>
                <a:cs typeface="Times New Roman" panose="02020603050405020304" pitchFamily="18" charset="0"/>
              </a:rPr>
              <a:t>Two sheets showing the tabulation of marks obtained in a course  are shown. </a:t>
            </a:r>
          </a:p>
          <a:p>
            <a:r>
              <a:rPr lang="en-US" sz="2000" dirty="0" smtClean="0">
                <a:solidFill>
                  <a:srgbClr val="0B5ED7"/>
                </a:solidFill>
                <a:latin typeface="Times New Roman" panose="02020603050405020304" pitchFamily="18" charset="0"/>
                <a:cs typeface="Times New Roman" panose="02020603050405020304" pitchFamily="18" charset="0"/>
              </a:rPr>
              <a:t> </a:t>
            </a:r>
          </a:p>
          <a:p>
            <a:r>
              <a:rPr lang="en-US" sz="2000" dirty="0" smtClean="0">
                <a:solidFill>
                  <a:srgbClr val="CC3300"/>
                </a:solidFill>
                <a:latin typeface="Times New Roman" panose="02020603050405020304" pitchFamily="18" charset="0"/>
                <a:cs typeface="Times New Roman" panose="02020603050405020304" pitchFamily="18" charset="0"/>
              </a:rPr>
              <a:t>Which tabulation of marks shows the “good” performance of the class?</a:t>
            </a:r>
          </a:p>
          <a:p>
            <a:r>
              <a:rPr lang="en-US" sz="2000" dirty="0" smtClean="0">
                <a:solidFill>
                  <a:srgbClr val="CC3300"/>
                </a:solidFill>
                <a:latin typeface="Times New Roman" panose="02020603050405020304" pitchFamily="18" charset="0"/>
                <a:cs typeface="Times New Roman" panose="02020603050405020304" pitchFamily="18" charset="0"/>
              </a:rPr>
              <a:t>How you can measure the same?</a:t>
            </a:r>
            <a:endParaRPr lang="en-IN" sz="2000" dirty="0">
              <a:solidFill>
                <a:srgbClr val="CC33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18946569"/>
              </p:ext>
            </p:extLst>
          </p:nvPr>
        </p:nvGraphicFramePr>
        <p:xfrm>
          <a:off x="0" y="1511347"/>
          <a:ext cx="4091940" cy="2576558"/>
        </p:xfrm>
        <a:graphic>
          <a:graphicData uri="http://schemas.openxmlformats.org/drawingml/2006/table">
            <a:tbl>
              <a:tblPr firstRow="1" firstCol="1" bandRow="1">
                <a:tableStyleId>{5C22544A-7EE6-4342-B048-85BDC9FD1C3A}</a:tableStyleId>
              </a:tblPr>
              <a:tblGrid>
                <a:gridCol w="863777">
                  <a:extLst>
                    <a:ext uri="{9D8B030D-6E8A-4147-A177-3AD203B41FA5}">
                      <a16:colId xmlns:a16="http://schemas.microsoft.com/office/drawing/2014/main" val="20000"/>
                    </a:ext>
                  </a:extLst>
                </a:gridCol>
                <a:gridCol w="975877">
                  <a:extLst>
                    <a:ext uri="{9D8B030D-6E8A-4147-A177-3AD203B41FA5}">
                      <a16:colId xmlns:a16="http://schemas.microsoft.com/office/drawing/2014/main" val="20001"/>
                    </a:ext>
                  </a:extLst>
                </a:gridCol>
                <a:gridCol w="687721">
                  <a:extLst>
                    <a:ext uri="{9D8B030D-6E8A-4147-A177-3AD203B41FA5}">
                      <a16:colId xmlns:a16="http://schemas.microsoft.com/office/drawing/2014/main" val="20002"/>
                    </a:ext>
                  </a:extLst>
                </a:gridCol>
                <a:gridCol w="808072">
                  <a:extLst>
                    <a:ext uri="{9D8B030D-6E8A-4147-A177-3AD203B41FA5}">
                      <a16:colId xmlns:a16="http://schemas.microsoft.com/office/drawing/2014/main" val="20003"/>
                    </a:ext>
                  </a:extLst>
                </a:gridCol>
                <a:gridCol w="756493">
                  <a:extLst>
                    <a:ext uri="{9D8B030D-6E8A-4147-A177-3AD203B41FA5}">
                      <a16:colId xmlns:a16="http://schemas.microsoft.com/office/drawing/2014/main" val="20004"/>
                    </a:ext>
                  </a:extLst>
                </a:gridCol>
              </a:tblGrid>
              <a:tr h="197549">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0"/>
                  </a:ext>
                </a:extLst>
              </a:tr>
              <a:tr h="197953">
                <a:tc>
                  <a:txBody>
                    <a:bodyPr/>
                    <a:lstStyle/>
                    <a:p>
                      <a:pPr>
                        <a:lnSpc>
                          <a:spcPct val="115000"/>
                        </a:lnSpc>
                        <a:spcAft>
                          <a:spcPts val="0"/>
                        </a:spcAft>
                      </a:pPr>
                      <a:r>
                        <a:rPr lang="en-IN" sz="1000" dirty="0">
                          <a:effectLst/>
                        </a:rPr>
                        <a:t>12BT3FP06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1"/>
                  </a:ext>
                </a:extLst>
              </a:tr>
              <a:tr h="197549">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2"/>
                  </a:ext>
                </a:extLst>
              </a:tr>
              <a:tr h="197549">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97</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03"/>
                  </a:ext>
                </a:extLst>
              </a:tr>
              <a:tr h="197549">
                <a:tc>
                  <a:txBody>
                    <a:bodyPr/>
                    <a:lstStyle/>
                    <a:p>
                      <a:pPr>
                        <a:lnSpc>
                          <a:spcPct val="115000"/>
                        </a:lnSpc>
                        <a:spcAft>
                          <a:spcPts val="0"/>
                        </a:spcAft>
                      </a:pPr>
                      <a:r>
                        <a:rPr lang="en-IN" sz="1000" dirty="0">
                          <a:effectLst/>
                        </a:rPr>
                        <a:t>12EC35015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4"/>
                  </a:ext>
                </a:extLst>
              </a:tr>
              <a:tr h="197549">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5"/>
                  </a:ext>
                </a:extLst>
              </a:tr>
              <a:tr h="197549">
                <a:tc>
                  <a:txBody>
                    <a:bodyPr/>
                    <a:lstStyle/>
                    <a:p>
                      <a:pPr>
                        <a:lnSpc>
                          <a:spcPct val="115000"/>
                        </a:lnSpc>
                        <a:spcAft>
                          <a:spcPts val="0"/>
                        </a:spcAft>
                      </a:pPr>
                      <a:r>
                        <a:rPr lang="en-IN" sz="1000" dirty="0">
                          <a:effectLst/>
                        </a:rPr>
                        <a:t>12MI33006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91</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6"/>
                  </a:ext>
                </a:extLst>
              </a:tr>
              <a:tr h="197549">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7"/>
                  </a:ext>
                </a:extLst>
              </a:tr>
              <a:tr h="197549">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8"/>
                  </a:ext>
                </a:extLst>
              </a:tr>
              <a:tr h="205566">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9"/>
                  </a:ext>
                </a:extLst>
              </a:tr>
              <a:tr h="197549">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0"/>
                  </a:ext>
                </a:extLst>
              </a:tr>
              <a:tr h="197549">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1"/>
                  </a:ext>
                </a:extLst>
              </a:tr>
              <a:tr h="197549">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89</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1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0025580"/>
              </p:ext>
            </p:extLst>
          </p:nvPr>
        </p:nvGraphicFramePr>
        <p:xfrm>
          <a:off x="4724400" y="1546150"/>
          <a:ext cx="4637088" cy="2660125"/>
        </p:xfrm>
        <a:graphic>
          <a:graphicData uri="http://schemas.openxmlformats.org/drawingml/2006/table">
            <a:tbl>
              <a:tblPr firstRow="1" firstCol="1" bandRow="1">
                <a:tableStyleId>{5C22544A-7EE6-4342-B048-85BDC9FD1C3A}</a:tableStyleId>
              </a:tblPr>
              <a:tblGrid>
                <a:gridCol w="970336">
                  <a:extLst>
                    <a:ext uri="{9D8B030D-6E8A-4147-A177-3AD203B41FA5}">
                      <a16:colId xmlns:a16="http://schemas.microsoft.com/office/drawing/2014/main" val="20000"/>
                    </a:ext>
                  </a:extLst>
                </a:gridCol>
                <a:gridCol w="1044978">
                  <a:extLst>
                    <a:ext uri="{9D8B030D-6E8A-4147-A177-3AD203B41FA5}">
                      <a16:colId xmlns:a16="http://schemas.microsoft.com/office/drawing/2014/main" val="20001"/>
                    </a:ext>
                  </a:extLst>
                </a:gridCol>
                <a:gridCol w="905025">
                  <a:extLst>
                    <a:ext uri="{9D8B030D-6E8A-4147-A177-3AD203B41FA5}">
                      <a16:colId xmlns:a16="http://schemas.microsoft.com/office/drawing/2014/main" val="20002"/>
                    </a:ext>
                  </a:extLst>
                </a:gridCol>
                <a:gridCol w="849044">
                  <a:extLst>
                    <a:ext uri="{9D8B030D-6E8A-4147-A177-3AD203B41FA5}">
                      <a16:colId xmlns:a16="http://schemas.microsoft.com/office/drawing/2014/main" val="20003"/>
                    </a:ext>
                  </a:extLst>
                </a:gridCol>
                <a:gridCol w="867705">
                  <a:extLst>
                    <a:ext uri="{9D8B030D-6E8A-4147-A177-3AD203B41FA5}">
                      <a16:colId xmlns:a16="http://schemas.microsoft.com/office/drawing/2014/main" val="20004"/>
                    </a:ext>
                  </a:extLst>
                </a:gridCol>
              </a:tblGrid>
              <a:tr h="204625">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0"/>
                  </a:ext>
                </a:extLst>
              </a:tr>
              <a:tr h="204625">
                <a:tc>
                  <a:txBody>
                    <a:bodyPr/>
                    <a:lstStyle/>
                    <a:p>
                      <a:pPr>
                        <a:lnSpc>
                          <a:spcPct val="115000"/>
                        </a:lnSpc>
                        <a:spcAft>
                          <a:spcPts val="0"/>
                        </a:spcAft>
                      </a:pPr>
                      <a:r>
                        <a:rPr lang="en-IN" sz="1000">
                          <a:effectLst/>
                        </a:rPr>
                        <a:t>12BT3FP06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1"/>
                  </a:ext>
                </a:extLst>
              </a:tr>
              <a:tr h="204625">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83</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2"/>
                  </a:ext>
                </a:extLst>
              </a:tr>
              <a:tr h="204625">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3"/>
                  </a:ext>
                </a:extLst>
              </a:tr>
              <a:tr h="204625">
                <a:tc>
                  <a:txBody>
                    <a:bodyPr/>
                    <a:lstStyle/>
                    <a:p>
                      <a:pPr>
                        <a:lnSpc>
                          <a:spcPct val="115000"/>
                        </a:lnSpc>
                        <a:spcAft>
                          <a:spcPts val="0"/>
                        </a:spcAft>
                      </a:pPr>
                      <a:r>
                        <a:rPr lang="en-IN" sz="1000">
                          <a:effectLst/>
                        </a:rPr>
                        <a:t>12EC35015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4"/>
                  </a:ext>
                </a:extLst>
              </a:tr>
              <a:tr h="204625">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28</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5"/>
                  </a:ext>
                </a:extLst>
              </a:tr>
              <a:tr h="204625">
                <a:tc>
                  <a:txBody>
                    <a:bodyPr/>
                    <a:lstStyle/>
                    <a:p>
                      <a:pPr>
                        <a:lnSpc>
                          <a:spcPct val="115000"/>
                        </a:lnSpc>
                        <a:spcAft>
                          <a:spcPts val="0"/>
                        </a:spcAft>
                      </a:pPr>
                      <a:r>
                        <a:rPr lang="en-IN" sz="1000">
                          <a:effectLst/>
                        </a:rPr>
                        <a:t>12MI33006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6"/>
                  </a:ext>
                </a:extLst>
              </a:tr>
              <a:tr h="204625">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7"/>
                  </a:ext>
                </a:extLst>
              </a:tr>
              <a:tr h="204625">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56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8"/>
                  </a:ext>
                </a:extLst>
              </a:tr>
              <a:tr h="204625">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9"/>
                  </a:ext>
                </a:extLst>
              </a:tr>
              <a:tr h="204625">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44</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0"/>
                  </a:ext>
                </a:extLst>
              </a:tr>
              <a:tr h="204625">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1"/>
                  </a:ext>
                </a:extLst>
              </a:tr>
              <a:tr h="204625">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25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33</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3384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236" y="315468"/>
            <a:ext cx="8425339" cy="918972"/>
          </a:xfrm>
        </p:spPr>
        <p:txBody>
          <a:bodyPr>
            <a:normAutofit/>
          </a:bodyPr>
          <a:lstStyle/>
          <a:p>
            <a:r>
              <a:rPr lang="en-US" sz="4000" dirty="0" smtClean="0">
                <a:solidFill>
                  <a:srgbClr val="A50021"/>
                </a:solidFill>
                <a:latin typeface="Times New Roman" pitchFamily="18" charset="0"/>
                <a:cs typeface="Times New Roman" pitchFamily="18" charset="0"/>
              </a:rPr>
              <a:t>Entropy and its Meaning</a:t>
            </a:r>
            <a:endParaRPr lang="en-IN" sz="4000" dirty="0"/>
          </a:p>
        </p:txBody>
      </p:sp>
      <p:sp>
        <p:nvSpPr>
          <p:cNvPr id="3" name="Content Placeholder 2"/>
          <p:cNvSpPr>
            <a:spLocks noGrp="1"/>
          </p:cNvSpPr>
          <p:nvPr>
            <p:ph idx="1"/>
          </p:nvPr>
        </p:nvSpPr>
        <p:spPr>
          <a:xfrm>
            <a:off x="460476" y="1821180"/>
            <a:ext cx="8425339" cy="3714206"/>
          </a:xfrm>
        </p:spPr>
        <p:txBody>
          <a:bodyPr>
            <a:normAutofit lnSpcReduction="10000"/>
          </a:bodyPr>
          <a:lstStyle/>
          <a:p>
            <a:pPr algn="just"/>
            <a:r>
              <a:rPr lang="en-IN" sz="2200" dirty="0" smtClean="0">
                <a:latin typeface="Times New Roman" panose="02020603050405020304" pitchFamily="18" charset="0"/>
                <a:cs typeface="Times New Roman" panose="02020603050405020304" pitchFamily="18" charset="0"/>
              </a:rPr>
              <a:t>Entropy is an important concept used in Physics in the context of heat and thereby uncertainty of the states of a matter.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At a later stage, with the growth of Information Technology, entropy becomes an important concept in </a:t>
            </a:r>
            <a:r>
              <a:rPr lang="en-IN" sz="2200" dirty="0" smtClean="0">
                <a:solidFill>
                  <a:srgbClr val="0B5ED7"/>
                </a:solidFill>
                <a:latin typeface="Times New Roman" panose="02020603050405020304" pitchFamily="18" charset="0"/>
                <a:cs typeface="Times New Roman" panose="02020603050405020304" pitchFamily="18" charset="0"/>
              </a:rPr>
              <a:t>Information Theory</a:t>
            </a:r>
            <a:r>
              <a:rPr lang="en-IN" sz="2200" dirty="0" smtClean="0">
                <a:latin typeface="Times New Roman" panose="02020603050405020304" pitchFamily="18" charset="0"/>
                <a:cs typeface="Times New Roman" panose="02020603050405020304" pitchFamily="18" charset="0"/>
              </a:rPr>
              <a:t>.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To deal with the classification job, entropy is an important concept, which is considered as  </a:t>
            </a:r>
          </a:p>
          <a:p>
            <a:pPr lvl="8" algn="just"/>
            <a:endParaRPr lang="en-IN" sz="1000" dirty="0" smtClean="0">
              <a:latin typeface="Times New Roman" panose="02020603050405020304" pitchFamily="18" charset="0"/>
              <a:cs typeface="Times New Roman" panose="02020603050405020304" pitchFamily="18" charset="0"/>
            </a:endParaRPr>
          </a:p>
          <a:p>
            <a:pPr lvl="1" algn="just"/>
            <a:r>
              <a:rPr lang="en-IN" sz="2000" dirty="0" smtClean="0">
                <a:solidFill>
                  <a:srgbClr val="0B5ED7"/>
                </a:solidFill>
                <a:latin typeface="Times New Roman" panose="02020603050405020304" pitchFamily="18" charset="0"/>
                <a:cs typeface="Times New Roman" panose="02020603050405020304" pitchFamily="18" charset="0"/>
              </a:rPr>
              <a:t>an information-theoretic measure of the “uncertainty” </a:t>
            </a:r>
            <a:r>
              <a:rPr lang="en-IN" sz="2000" dirty="0" smtClean="0">
                <a:latin typeface="Times New Roman" panose="02020603050405020304" pitchFamily="18" charset="0"/>
                <a:cs typeface="Times New Roman" panose="02020603050405020304" pitchFamily="18" charset="0"/>
              </a:rPr>
              <a:t>contained in a training data</a:t>
            </a:r>
            <a:endParaRPr lang="en-IN" sz="2000" dirty="0">
              <a:latin typeface="Times New Roman" panose="02020603050405020304" pitchFamily="18" charset="0"/>
              <a:cs typeface="Times New Roman" panose="02020603050405020304" pitchFamily="18" charset="0"/>
            </a:endParaRPr>
          </a:p>
          <a:p>
            <a:pPr lvl="8" algn="just"/>
            <a:endParaRPr lang="en-IN" sz="1000" dirty="0" smtClean="0">
              <a:latin typeface="Times New Roman" panose="02020603050405020304" pitchFamily="18" charset="0"/>
              <a:cs typeface="Times New Roman" panose="02020603050405020304" pitchFamily="18" charset="0"/>
            </a:endParaRPr>
          </a:p>
          <a:p>
            <a:pPr lvl="2" algn="just"/>
            <a:r>
              <a:rPr lang="en-IN" sz="1700" dirty="0" smtClean="0">
                <a:solidFill>
                  <a:srgbClr val="0B5ED7"/>
                </a:solidFill>
                <a:latin typeface="Times New Roman" panose="02020603050405020304" pitchFamily="18" charset="0"/>
                <a:cs typeface="Times New Roman" panose="02020603050405020304" pitchFamily="18" charset="0"/>
              </a:rPr>
              <a:t>due to the presence of more than one classes</a:t>
            </a:r>
            <a:r>
              <a:rPr lang="en-IN" sz="1700" dirty="0" smtClean="0">
                <a:latin typeface="Times New Roman" panose="02020603050405020304" pitchFamily="18" charset="0"/>
                <a:cs typeface="Times New Roman" panose="02020603050405020304" pitchFamily="18" charset="0"/>
              </a:rPr>
              <a:t>.</a:t>
            </a:r>
            <a:endParaRPr lang="en-IN" sz="1700" u="sng" dirty="0" smtClean="0">
              <a:latin typeface="Times New Roman" panose="02020603050405020304" pitchFamily="18" charset="0"/>
              <a:cs typeface="Times New Roman" panose="02020603050405020304" pitchFamily="18" charset="0"/>
            </a:endParaRPr>
          </a:p>
          <a:p>
            <a:endParaRPr lang="en-IN" sz="2200" u="sng"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p:spTree>
    <p:extLst>
      <p:ext uri="{BB962C8B-B14F-4D97-AF65-F5344CB8AC3E}">
        <p14:creationId xmlns:p14="http://schemas.microsoft.com/office/powerpoint/2010/main" val="2665195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50" y="664515"/>
            <a:ext cx="8425339" cy="836661"/>
          </a:xfrm>
        </p:spPr>
        <p:txBody>
          <a:bodyPr>
            <a:no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in Information Theory</a:t>
            </a:r>
            <a:endParaRPr lang="en-US" sz="40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1331" y="1926546"/>
            <a:ext cx="8425339" cy="2576874"/>
          </a:xfrm>
        </p:spPr>
        <p:txBody>
          <a:bodyPr>
            <a:normAutofit/>
          </a:bodyPr>
          <a:lstStyle/>
          <a:p>
            <a:pPr algn="just"/>
            <a:r>
              <a:rPr lang="en-IN" sz="2000" dirty="0" smtClean="0">
                <a:latin typeface="Times New Roman" panose="02020603050405020304" pitchFamily="18" charset="0"/>
                <a:cs typeface="Times New Roman" panose="02020603050405020304" pitchFamily="18" charset="0"/>
              </a:rPr>
              <a:t>The entropy concept in information theory first time coined by Claude Shannon (1850).</a:t>
            </a:r>
          </a:p>
          <a:p>
            <a:pPr lvl="8" algn="just"/>
            <a:endParaRPr lang="en-IN" sz="800" dirty="0" smtClean="0">
              <a:latin typeface="Times New Roman" panose="02020603050405020304" pitchFamily="18" charset="0"/>
              <a:cs typeface="Times New Roman" panose="02020603050405020304" pitchFamily="18" charset="0"/>
            </a:endParaRPr>
          </a:p>
          <a:p>
            <a:pPr algn="just"/>
            <a:r>
              <a:rPr lang="en-IN" sz="2000" dirty="0" smtClean="0">
                <a:latin typeface="Times New Roman" panose="02020603050405020304" pitchFamily="18" charset="0"/>
                <a:cs typeface="Times New Roman" panose="02020603050405020304" pitchFamily="18" charset="0"/>
              </a:rPr>
              <a:t>The first time it was used  to measure the “information content” in messages.</a:t>
            </a:r>
          </a:p>
          <a:p>
            <a:pPr lvl="8" algn="just"/>
            <a:r>
              <a:rPr lang="en-IN" sz="800" dirty="0" smtClean="0">
                <a:latin typeface="Times New Roman" panose="02020603050405020304" pitchFamily="18" charset="0"/>
                <a:cs typeface="Times New Roman" panose="02020603050405020304" pitchFamily="18" charset="0"/>
              </a:rPr>
              <a:t> </a:t>
            </a:r>
          </a:p>
          <a:p>
            <a:pPr algn="just"/>
            <a:r>
              <a:rPr lang="en-IN" sz="2000" dirty="0" smtClean="0">
                <a:latin typeface="Times New Roman" panose="02020603050405020304" pitchFamily="18" charset="0"/>
                <a:cs typeface="Times New Roman" panose="02020603050405020304" pitchFamily="18" charset="0"/>
              </a:rPr>
              <a:t>According to his concept of entropy, presently entropy is widely being used as </a:t>
            </a:r>
            <a:r>
              <a:rPr lang="en-IN" sz="2000" dirty="0" smtClean="0">
                <a:solidFill>
                  <a:srgbClr val="0B5ED7"/>
                </a:solidFill>
                <a:latin typeface="Times New Roman" panose="02020603050405020304" pitchFamily="18" charset="0"/>
                <a:cs typeface="Times New Roman" panose="02020603050405020304" pitchFamily="18" charset="0"/>
              </a:rPr>
              <a:t>a way of representing messages</a:t>
            </a:r>
            <a:r>
              <a:rPr lang="en-IN" sz="2000" dirty="0" smtClean="0">
                <a:latin typeface="Times New Roman" panose="02020603050405020304" pitchFamily="18" charset="0"/>
                <a:cs typeface="Times New Roman" panose="02020603050405020304" pitchFamily="18" charset="0"/>
              </a:rPr>
              <a:t> </a:t>
            </a:r>
            <a:r>
              <a:rPr lang="en-IN" sz="2000" dirty="0" smtClean="0">
                <a:solidFill>
                  <a:srgbClr val="CC3300"/>
                </a:solidFill>
                <a:latin typeface="Times New Roman" panose="02020603050405020304" pitchFamily="18" charset="0"/>
                <a:cs typeface="Times New Roman" panose="02020603050405020304" pitchFamily="18" charset="0"/>
              </a:rPr>
              <a:t>for efficient transmission</a:t>
            </a:r>
            <a:r>
              <a:rPr lang="en-IN" sz="2000" dirty="0" smtClean="0">
                <a:latin typeface="Times New Roman" panose="02020603050405020304" pitchFamily="18" charset="0"/>
                <a:cs typeface="Times New Roman" panose="02020603050405020304" pitchFamily="18" charset="0"/>
              </a:rPr>
              <a:t> by Telecommunication Systems.</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p:spTree>
    <p:extLst>
      <p:ext uri="{BB962C8B-B14F-4D97-AF65-F5344CB8AC3E}">
        <p14:creationId xmlns:p14="http://schemas.microsoft.com/office/powerpoint/2010/main" val="4002232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619564"/>
            <a:ext cx="8425339" cy="4628836"/>
          </a:xfrm>
        </p:spPr>
        <p:txBody>
          <a:bodyPr>
            <a:normAutofit/>
          </a:bodyPr>
          <a:lstStyle/>
          <a:p>
            <a:r>
              <a:rPr lang="en-IN" sz="2000" dirty="0">
                <a:latin typeface="Times New Roman" panose="02020603050405020304" pitchFamily="18" charset="0"/>
                <a:cs typeface="Times New Roman" panose="02020603050405020304" pitchFamily="18" charset="0"/>
              </a:rPr>
              <a:t>P</a:t>
            </a:r>
            <a:r>
              <a:rPr lang="en-IN" sz="2000" dirty="0" smtClean="0">
                <a:latin typeface="Times New Roman" panose="02020603050405020304" pitchFamily="18" charset="0"/>
                <a:cs typeface="Times New Roman" panose="02020603050405020304" pitchFamily="18" charset="0"/>
              </a:rPr>
              <a:t>eople, in general, are information hungry! </a:t>
            </a:r>
          </a:p>
          <a:p>
            <a:pPr lvl="8"/>
            <a:endParaRPr lang="en-IN" sz="8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Everybody wants to acquire information (from newspaper, library, nature, fellows, etc.) </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Think how a crime detector do it to know about the crime from crime spot and criminal(s).</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Kids annoyed their parents asking questions.</a:t>
            </a:r>
          </a:p>
          <a:p>
            <a:pPr lvl="1"/>
            <a:endParaRPr lang="en-IN" sz="1600" dirty="0" smtClean="0">
              <a:latin typeface="Times New Roman" panose="02020603050405020304" pitchFamily="18" charset="0"/>
              <a:cs typeface="Times New Roman" panose="02020603050405020304" pitchFamily="18" charset="0"/>
            </a:endParaRP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In fact, fundamental thing is that we gather information asking questions (and decision tree induction is no exception).</a:t>
            </a:r>
          </a:p>
          <a:p>
            <a:pPr marL="2171700" lvl="8" indent="-342900"/>
            <a:r>
              <a:rPr lang="en-IN" sz="1000" dirty="0" smtClean="0">
                <a:latin typeface="Times New Roman" panose="02020603050405020304" pitchFamily="18" charset="0"/>
                <a:cs typeface="Times New Roman" panose="02020603050405020304" pitchFamily="18" charset="0"/>
              </a:rPr>
              <a:t> </a:t>
            </a: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We may </a:t>
            </a:r>
            <a:r>
              <a:rPr lang="en-IN" sz="2000" dirty="0" smtClean="0">
                <a:solidFill>
                  <a:srgbClr val="0B5ED7"/>
                </a:solidFill>
                <a:latin typeface="Times New Roman" panose="02020603050405020304" pitchFamily="18" charset="0"/>
                <a:cs typeface="Times New Roman" panose="02020603050405020304" pitchFamily="18" charset="0"/>
              </a:rPr>
              <a:t>note that information gathering may be with certainty or uncertainty</a:t>
            </a:r>
            <a:r>
              <a:rPr lang="en-IN" sz="2000" dirty="0" smtClean="0">
                <a:latin typeface="Times New Roman" panose="02020603050405020304" pitchFamily="18" charset="0"/>
                <a:cs typeface="Times New Roman" panose="02020603050405020304" pitchFamily="18" charset="0"/>
              </a:rPr>
              <a:t>. </a:t>
            </a:r>
          </a:p>
          <a:p>
            <a:pPr marL="0" lvl="1" indent="0">
              <a:buNone/>
            </a:pPr>
            <a:endParaRPr lang="en-IN" sz="900" dirty="0" smtClean="0">
              <a:latin typeface="Times New Roman" panose="02020603050405020304" pitchFamily="18" charset="0"/>
              <a:cs typeface="Times New Roman" panose="02020603050405020304" pitchFamily="18" charset="0"/>
            </a:endParaRPr>
          </a:p>
          <a:p>
            <a:pPr marL="393192" lvl="1" indent="0">
              <a:buNone/>
            </a:pPr>
            <a:endParaRPr lang="en-IN" sz="1600" dirty="0" smtClean="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70942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28375"/>
            <a:ext cx="8425339" cy="782844"/>
          </a:xfrm>
        </p:spPr>
        <p:txBody>
          <a:bodyPr>
            <a:normAutofit/>
          </a:bodyPr>
          <a:lstStyle/>
          <a:p>
            <a:r>
              <a:rPr lang="en-US" sz="4000" dirty="0" smtClean="0">
                <a:solidFill>
                  <a:srgbClr val="A50021"/>
                </a:solidFill>
                <a:latin typeface="Times New Roman" pitchFamily="18" charset="0"/>
                <a:cs typeface="Times New Roman" pitchFamily="18" charset="0"/>
              </a:rPr>
              <a:t>This presentation slides includes…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511127" y="1279265"/>
            <a:ext cx="8501751" cy="4863353"/>
          </a:xfrm>
        </p:spPr>
        <p:txBody>
          <a:bodyPr>
            <a:noAutofit/>
          </a:bodyPr>
          <a:lstStyle/>
          <a:p>
            <a:r>
              <a:rPr lang="en-US" sz="2000" dirty="0" smtClean="0">
                <a:latin typeface="Times New Roman" pitchFamily="18" charset="0"/>
                <a:cs typeface="Times New Roman" pitchFamily="18" charset="0"/>
              </a:rPr>
              <a:t>Concept of Decision Tree</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Use of Decision Tree to classify data</a:t>
            </a:r>
            <a:endParaRPr lang="en-US" sz="1800" dirty="0" smtClean="0">
              <a:latin typeface="Times New Roman" pitchFamily="18" charset="0"/>
              <a:cs typeface="Times New Roman" pitchFamily="18" charset="0"/>
            </a:endParaRP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Basic algorithm to build Decision Tree</a:t>
            </a:r>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Some illustrations</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Concept of Entropy</a:t>
            </a:r>
            <a:endParaRPr lang="en-US" sz="800" dirty="0" smtClean="0">
              <a:latin typeface="Times New Roman" pitchFamily="18" charset="0"/>
              <a:cs typeface="Times New Roman" pitchFamily="18" charset="0"/>
            </a:endParaRPr>
          </a:p>
          <a:p>
            <a:pPr lvl="1"/>
            <a:r>
              <a:rPr lang="en-IN" sz="1800" dirty="0">
                <a:latin typeface="Times New Roman" pitchFamily="18" charset="0"/>
                <a:cs typeface="Times New Roman" pitchFamily="18" charset="0"/>
              </a:rPr>
              <a:t>Basic concept of entropy in information </a:t>
            </a:r>
            <a:r>
              <a:rPr lang="en-IN" sz="1800" dirty="0" smtClean="0">
                <a:latin typeface="Times New Roman" pitchFamily="18" charset="0"/>
                <a:cs typeface="Times New Roman" pitchFamily="18" charset="0"/>
              </a:rPr>
              <a:t>theory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Mathematical formulation of </a:t>
            </a:r>
            <a:r>
              <a:rPr lang="en-IN" sz="1800" dirty="0" smtClean="0">
                <a:latin typeface="Times New Roman" pitchFamily="18" charset="0"/>
                <a:cs typeface="Times New Roman" pitchFamily="18" charset="0"/>
              </a:rPr>
              <a:t>entropy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Calculation of entropy of a training </a:t>
            </a:r>
            <a:r>
              <a:rPr lang="en-IN" sz="1800" dirty="0" smtClean="0">
                <a:latin typeface="Times New Roman" pitchFamily="18" charset="0"/>
                <a:cs typeface="Times New Roman" pitchFamily="18" charset="0"/>
              </a:rPr>
              <a:t>set</a:t>
            </a:r>
          </a:p>
          <a:p>
            <a:pPr lvl="8"/>
            <a:endParaRPr lang="en-US" sz="8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Decision Tree induction algorithms</a:t>
            </a:r>
          </a:p>
          <a:p>
            <a:pPr lvl="1"/>
            <a:r>
              <a:rPr lang="en-US" sz="1800" dirty="0" smtClean="0">
                <a:latin typeface="Times New Roman" pitchFamily="18" charset="0"/>
                <a:cs typeface="Times New Roman" pitchFamily="18" charset="0"/>
              </a:rPr>
              <a:t>ID3</a:t>
            </a:r>
          </a:p>
          <a:p>
            <a:pPr lvl="1"/>
            <a:r>
              <a:rPr lang="en-US" sz="1800" dirty="0" smtClean="0">
                <a:latin typeface="Times New Roman" pitchFamily="18" charset="0"/>
                <a:cs typeface="Times New Roman" pitchFamily="18" charset="0"/>
              </a:rPr>
              <a:t>CART</a:t>
            </a:r>
          </a:p>
          <a:p>
            <a:pPr lvl="1"/>
            <a:r>
              <a:rPr lang="en-US" sz="1800" dirty="0" smtClean="0">
                <a:latin typeface="Times New Roman" pitchFamily="18" charset="0"/>
                <a:cs typeface="Times New Roman" pitchFamily="18" charset="0"/>
              </a:rPr>
              <a:t>C4.5</a:t>
            </a:r>
          </a:p>
          <a:p>
            <a:pPr lvl="1"/>
            <a:endParaRPr lang="en-US" sz="100" dirty="0" smtClean="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spTree>
    <p:extLst>
      <p:ext uri="{BB962C8B-B14F-4D97-AF65-F5344CB8AC3E}">
        <p14:creationId xmlns:p14="http://schemas.microsoft.com/office/powerpoint/2010/main" val="1493411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619564"/>
                <a:ext cx="8425339" cy="4628836"/>
              </a:xfrm>
            </p:spPr>
            <p:txBody>
              <a:bodyPr>
                <a:normAutofit/>
              </a:bodyPr>
              <a:lstStyle/>
              <a:p>
                <a:pPr marL="0" lvl="1"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9.6</a:t>
                </a:r>
              </a:p>
              <a:p>
                <a:pPr marL="457200" lvl="1" indent="-457200">
                  <a:buFont typeface="+mj-lt"/>
                  <a:buAutoNum type="alphaLcParenR"/>
                </a:pPr>
                <a:r>
                  <a:rPr lang="en-IN" sz="2000" dirty="0" smtClean="0">
                    <a:solidFill>
                      <a:srgbClr val="0B5ED7"/>
                    </a:solidFill>
                    <a:latin typeface="Times New Roman" panose="02020603050405020304" pitchFamily="18" charset="0"/>
                    <a:cs typeface="Times New Roman" panose="02020603050405020304" pitchFamily="18" charset="0"/>
                  </a:rPr>
                  <a:t>Guessing a birthday of your classmate</a:t>
                </a:r>
              </a:p>
              <a:p>
                <a:pPr marL="548640" lvl="3" indent="0">
                  <a:buNone/>
                </a:pPr>
                <a:r>
                  <a:rPr lang="en-IN" sz="1600" dirty="0" smtClean="0">
                    <a:solidFill>
                      <a:srgbClr val="0B5ED7"/>
                    </a:solidFill>
                    <a:latin typeface="Times New Roman" panose="02020603050405020304" pitchFamily="18" charset="0"/>
                    <a:cs typeface="Times New Roman" panose="02020603050405020304" pitchFamily="18" charset="0"/>
                  </a:rPr>
                  <a:t>It is with uncertainty ~ </a:t>
                </a:r>
                <a14:m>
                  <m:oMath xmlns:m="http://schemas.openxmlformats.org/officeDocument/2006/math">
                    <m:f>
                      <m:fPr>
                        <m:ctrlPr>
                          <a:rPr lang="en-IN" sz="1600" i="1" smtClean="0">
                            <a:solidFill>
                              <a:srgbClr val="0B5ED7"/>
                            </a:solidFill>
                            <a:latin typeface="Cambria Math" panose="02040503050406030204" pitchFamily="18" charset="0"/>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365</m:t>
                        </m:r>
                      </m:den>
                    </m:f>
                  </m:oMath>
                </a14:m>
                <a:r>
                  <a:rPr lang="en-US" sz="1600" dirty="0" smtClean="0">
                    <a:solidFill>
                      <a:srgbClr val="0B5ED7"/>
                    </a:solidFill>
                    <a:latin typeface="Times New Roman" panose="02020603050405020304" pitchFamily="18" charset="0"/>
                    <a:cs typeface="Times New Roman" panose="02020603050405020304" pitchFamily="18" charset="0"/>
                  </a:rPr>
                  <a:t> </a:t>
                </a:r>
                <a:endParaRPr lang="en-US" sz="1600" dirty="0">
                  <a:solidFill>
                    <a:srgbClr val="0B5ED7"/>
                  </a:solidFill>
                  <a:latin typeface="Times New Roman" panose="02020603050405020304" pitchFamily="18" charset="0"/>
                  <a:cs typeface="Times New Roman" panose="02020603050405020304" pitchFamily="18" charset="0"/>
                </a:endParaRP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Whereas guessing the day of his/her birthday is </a:t>
                </a:r>
                <a14:m>
                  <m:oMath xmlns:m="http://schemas.openxmlformats.org/officeDocument/2006/math">
                    <m:f>
                      <m:fPr>
                        <m:ctrlPr>
                          <a:rPr lang="en-US" sz="1600" i="1" smtClean="0">
                            <a:solidFill>
                              <a:srgbClr val="0B5ED7"/>
                            </a:solidFill>
                            <a:latin typeface="Cambria Math" panose="02040503050406030204" pitchFamily="18" charset="0"/>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7</m:t>
                        </m:r>
                      </m:den>
                    </m:f>
                  </m:oMath>
                </a14:m>
                <a:r>
                  <a:rPr lang="en-US" sz="1600" dirty="0" smtClean="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This uncertainty, we may say varies between 0 to 1, both inclusive. </a:t>
                </a:r>
              </a:p>
              <a:p>
                <a:pPr marL="548640" lvl="3" indent="0">
                  <a:buNone/>
                </a:pPr>
                <a:endParaRPr lang="en-US" sz="1600" dirty="0" smtClean="0">
                  <a:solidFill>
                    <a:srgbClr val="0B5ED7"/>
                  </a:solidFill>
                  <a:latin typeface="Times New Roman" panose="02020603050405020304" pitchFamily="18" charset="0"/>
                  <a:cs typeface="Times New Roman" panose="02020603050405020304" pitchFamily="18" charset="0"/>
                </a:endParaRPr>
              </a:p>
              <a:p>
                <a:pPr marL="457200" lvl="1" indent="-457200" algn="just">
                  <a:buFont typeface="+mj-lt"/>
                  <a:buAutoNum type="alphaLcParenR"/>
                </a:pPr>
                <a:r>
                  <a:rPr lang="en-US" sz="2000" dirty="0" smtClean="0">
                    <a:solidFill>
                      <a:srgbClr val="0B5ED7"/>
                    </a:solidFill>
                    <a:latin typeface="Times New Roman" panose="02020603050405020304" pitchFamily="18" charset="0"/>
                    <a:cs typeface="Times New Roman" panose="02020603050405020304" pitchFamily="18" charset="0"/>
                  </a:rPr>
                  <a:t>As another </a:t>
                </a:r>
                <a:r>
                  <a:rPr lang="en-US" sz="2000" dirty="0">
                    <a:solidFill>
                      <a:srgbClr val="0B5ED7"/>
                    </a:solidFill>
                    <a:latin typeface="Times New Roman" panose="02020603050405020304" pitchFamily="18" charset="0"/>
                    <a:cs typeface="Times New Roman" panose="02020603050405020304" pitchFamily="18" charset="0"/>
                  </a:rPr>
                  <a:t>example, a question related to event with eventuality (or impossibility) will be answered with </a:t>
                </a:r>
                <a:r>
                  <a:rPr lang="en-US" sz="2000" dirty="0" smtClean="0">
                    <a:solidFill>
                      <a:srgbClr val="0B5ED7"/>
                    </a:solidFill>
                    <a:latin typeface="Times New Roman" panose="02020603050405020304" pitchFamily="18" charset="0"/>
                    <a:cs typeface="Times New Roman" panose="02020603050405020304" pitchFamily="18" charset="0"/>
                  </a:rPr>
                  <a:t>0 or 1 </a:t>
                </a:r>
                <a:r>
                  <a:rPr lang="en-US" sz="2000" dirty="0">
                    <a:solidFill>
                      <a:srgbClr val="0B5ED7"/>
                    </a:solidFill>
                    <a:latin typeface="Times New Roman" panose="02020603050405020304" pitchFamily="18" charset="0"/>
                    <a:cs typeface="Times New Roman" panose="02020603050405020304" pitchFamily="18" charset="0"/>
                  </a:rPr>
                  <a:t>uncertainty. </a:t>
                </a:r>
                <a:endParaRPr lang="en-US" sz="2000" dirty="0" smtClean="0">
                  <a:solidFill>
                    <a:srgbClr val="0B5ED7"/>
                  </a:solidFill>
                  <a:latin typeface="Times New Roman" panose="02020603050405020304" pitchFamily="18" charset="0"/>
                  <a:cs typeface="Times New Roman" panose="02020603050405020304" pitchFamily="18" charset="0"/>
                </a:endParaRPr>
              </a:p>
              <a:p>
                <a:pPr marL="2286000" lvl="8" indent="-457200" algn="just">
                  <a:buFont typeface="+mj-lt"/>
                  <a:buAutoNum type="alphaLcParenR"/>
                </a:pPr>
                <a:endParaRPr lang="en-US" sz="1000" dirty="0">
                  <a:solidFill>
                    <a:srgbClr val="0B5ED7"/>
                  </a:solidFill>
                  <a:latin typeface="Times New Roman" panose="02020603050405020304" pitchFamily="18" charset="0"/>
                  <a:cs typeface="Times New Roman" panose="02020603050405020304" pitchFamily="18" charset="0"/>
                </a:endParaRPr>
              </a:p>
              <a:p>
                <a:pPr marL="891540" lvl="3" indent="-342900"/>
                <a:r>
                  <a:rPr lang="en-US" sz="1600" dirty="0" smtClean="0">
                    <a:solidFill>
                      <a:srgbClr val="0B5ED7"/>
                    </a:solidFill>
                    <a:latin typeface="Times New Roman" panose="02020603050405020304" pitchFamily="18" charset="0"/>
                    <a:cs typeface="Times New Roman" panose="02020603050405020304" pitchFamily="18" charset="0"/>
                  </a:rPr>
                  <a:t>Does </a:t>
                </a:r>
                <a:r>
                  <a:rPr lang="en-US" sz="1600" dirty="0">
                    <a:solidFill>
                      <a:srgbClr val="0B5ED7"/>
                    </a:solidFill>
                    <a:latin typeface="Times New Roman" panose="02020603050405020304" pitchFamily="18" charset="0"/>
                    <a:cs typeface="Times New Roman" panose="02020603050405020304" pitchFamily="18" charset="0"/>
                  </a:rPr>
                  <a:t>sun rises in the </a:t>
                </a:r>
                <a:r>
                  <a:rPr lang="en-US" sz="1600" dirty="0" smtClean="0">
                    <a:solidFill>
                      <a:srgbClr val="0B5ED7"/>
                    </a:solidFill>
                    <a:latin typeface="Times New Roman" panose="02020603050405020304" pitchFamily="18" charset="0"/>
                    <a:cs typeface="Times New Roman" panose="02020603050405020304" pitchFamily="18" charset="0"/>
                  </a:rPr>
                  <a:t>East?                                (</a:t>
                </a:r>
                <a:r>
                  <a:rPr lang="en-US" sz="1600" dirty="0">
                    <a:solidFill>
                      <a:srgbClr val="0B5ED7"/>
                    </a:solidFill>
                    <a:latin typeface="Times New Roman" panose="02020603050405020304" pitchFamily="18" charset="0"/>
                    <a:cs typeface="Times New Roman" panose="02020603050405020304" pitchFamily="18" charset="0"/>
                  </a:rPr>
                  <a:t>answer is with 0 uncertainty</a:t>
                </a:r>
                <a:r>
                  <a:rPr lang="en-US"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US"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Will mother give </a:t>
                </a:r>
                <a:r>
                  <a:rPr lang="en-IN" sz="1600" dirty="0">
                    <a:solidFill>
                      <a:srgbClr val="0B5ED7"/>
                    </a:solidFill>
                    <a:latin typeface="Times New Roman" panose="02020603050405020304" pitchFamily="18" charset="0"/>
                    <a:cs typeface="Times New Roman" panose="02020603050405020304" pitchFamily="18" charset="0"/>
                  </a:rPr>
                  <a:t>birth to male </a:t>
                </a:r>
                <a:r>
                  <a:rPr lang="en-IN" sz="1600" dirty="0" smtClean="0">
                    <a:solidFill>
                      <a:srgbClr val="0B5ED7"/>
                    </a:solidFill>
                    <a:latin typeface="Times New Roman" panose="02020603050405020304" pitchFamily="18" charset="0"/>
                    <a:cs typeface="Times New Roman" panose="02020603050405020304" pitchFamily="18" charset="0"/>
                  </a:rPr>
                  <a:t>baby?               (</a:t>
                </a:r>
                <a:r>
                  <a:rPr lang="en-IN" sz="1600" dirty="0">
                    <a:solidFill>
                      <a:srgbClr val="0B5ED7"/>
                    </a:solidFill>
                    <a:latin typeface="Times New Roman" panose="02020603050405020304" pitchFamily="18" charset="0"/>
                    <a:cs typeface="Times New Roman" panose="02020603050405020304" pitchFamily="18" charset="0"/>
                  </a:rPr>
                  <a:t>answer is with ½ uncertainty</a:t>
                </a:r>
                <a:r>
                  <a:rPr lang="en-IN"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IN"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Is </a:t>
                </a:r>
                <a:r>
                  <a:rPr lang="en-IN" sz="1600" dirty="0">
                    <a:solidFill>
                      <a:srgbClr val="0B5ED7"/>
                    </a:solidFill>
                    <a:latin typeface="Times New Roman" panose="02020603050405020304" pitchFamily="18" charset="0"/>
                    <a:cs typeface="Times New Roman" panose="02020603050405020304" pitchFamily="18" charset="0"/>
                  </a:rPr>
                  <a:t>there a planet like earth in the </a:t>
                </a:r>
                <a:r>
                  <a:rPr lang="en-IN" sz="1600" dirty="0" smtClean="0">
                    <a:solidFill>
                      <a:srgbClr val="0B5ED7"/>
                    </a:solidFill>
                    <a:latin typeface="Times New Roman" panose="02020603050405020304" pitchFamily="18" charset="0"/>
                    <a:cs typeface="Times New Roman" panose="02020603050405020304" pitchFamily="18" charset="0"/>
                  </a:rPr>
                  <a:t>galaxy?         (</a:t>
                </a:r>
                <a:r>
                  <a:rPr lang="en-IN" sz="1600" dirty="0">
                    <a:solidFill>
                      <a:srgbClr val="0B5ED7"/>
                    </a:solidFill>
                    <a:latin typeface="Times New Roman" panose="02020603050405020304" pitchFamily="18" charset="0"/>
                    <a:cs typeface="Times New Roman" panose="02020603050405020304" pitchFamily="18" charset="0"/>
                  </a:rPr>
                  <a:t>answer is with an extreme uncertainty)</a:t>
                </a:r>
              </a:p>
              <a:p>
                <a:pPr marL="0" lvl="1" indent="0">
                  <a:buNone/>
                </a:pPr>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619564"/>
                <a:ext cx="8425339" cy="4628836"/>
              </a:xfrm>
              <a:blipFill rotWithShape="1">
                <a:blip r:embed="rId2"/>
                <a:stretch>
                  <a:fillRect l="-796" t="-659"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33473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Definition of Entropy</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2" y="1420013"/>
                <a:ext cx="8425339" cy="4068377"/>
              </a:xfrm>
            </p:spPr>
            <p:txBody>
              <a:bodyPr/>
              <a:lstStyle/>
              <a:p>
                <a:pPr marL="0" lvl="1" indent="0" algn="just">
                  <a:buNone/>
                </a:pPr>
                <a:r>
                  <a:rPr lang="en-IN" sz="2000" dirty="0" smtClean="0">
                    <a:latin typeface="Times New Roman" panose="02020603050405020304" pitchFamily="18" charset="0"/>
                    <a:cs typeface="Times New Roman" panose="02020603050405020304" pitchFamily="18" charset="0"/>
                  </a:rPr>
                  <a:t>Suppose there are </a:t>
                </a:r>
                <a:r>
                  <a:rPr lang="en-IN" sz="2000" i="1" dirty="0" smtClean="0">
                    <a:latin typeface="Times New Roman" panose="02020603050405020304" pitchFamily="18" charset="0"/>
                    <a:cs typeface="Times New Roman" panose="02020603050405020304" pitchFamily="18" charset="0"/>
                  </a:rPr>
                  <a:t>m</a:t>
                </a:r>
                <a:r>
                  <a:rPr lang="en-IN" sz="2000" dirty="0" smtClean="0">
                    <a:latin typeface="Times New Roman" panose="02020603050405020304" pitchFamily="18" charset="0"/>
                    <a:cs typeface="Times New Roman" panose="02020603050405020304" pitchFamily="18" charset="0"/>
                  </a:rPr>
                  <a:t> distinct objects, which we want to identify by asking a series of </a:t>
                </a:r>
                <a:r>
                  <a:rPr lang="en-IN" sz="2000" b="1" dirty="0" smtClean="0">
                    <a:latin typeface="Times New Roman" panose="02020603050405020304" pitchFamily="18" charset="0"/>
                    <a:cs typeface="Times New Roman" panose="02020603050405020304" pitchFamily="18" charset="0"/>
                  </a:rPr>
                  <a:t>Yes/No</a:t>
                </a:r>
                <a:r>
                  <a:rPr lang="en-IN" sz="2000" dirty="0" smtClean="0">
                    <a:latin typeface="Times New Roman" panose="02020603050405020304" pitchFamily="18" charset="0"/>
                    <a:cs typeface="Times New Roman" panose="02020603050405020304" pitchFamily="18" charset="0"/>
                  </a:rPr>
                  <a:t> questions. Further, we assume that </a:t>
                </a:r>
                <a:r>
                  <a:rPr lang="en-IN" sz="2000" i="1" dirty="0" smtClean="0">
                    <a:latin typeface="Times New Roman" panose="02020603050405020304" pitchFamily="18" charset="0"/>
                    <a:cs typeface="Times New Roman" panose="02020603050405020304" pitchFamily="18" charset="0"/>
                  </a:rPr>
                  <a:t>m </a:t>
                </a:r>
                <a:r>
                  <a:rPr lang="en-IN" sz="2000" dirty="0" smtClean="0">
                    <a:latin typeface="Times New Roman" panose="02020603050405020304" pitchFamily="18" charset="0"/>
                    <a:cs typeface="Times New Roman" panose="02020603050405020304" pitchFamily="18" charset="0"/>
                  </a:rPr>
                  <a:t>is an exact power of 2, say </a:t>
                </a: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𝑚</m:t>
                    </m:r>
                    <m:r>
                      <a:rPr lang="en-IN" sz="2000" i="1" dirty="0" smtClean="0">
                        <a:latin typeface="Cambria Math" panose="02040503050406030204" pitchFamily="18" charset="0"/>
                        <a:cs typeface="Times New Roman" panose="02020603050405020304" pitchFamily="18" charset="0"/>
                      </a:rPr>
                      <m:t>=</m:t>
                    </m:r>
                    <m:sSup>
                      <m:sSupPr>
                        <m:ctrlPr>
                          <a:rPr lang="en-IN" sz="2000" i="1" dirty="0" smtClean="0">
                            <a:latin typeface="Cambria Math" panose="02040503050406030204" pitchFamily="18" charset="0"/>
                            <a:cs typeface="Times New Roman" panose="02020603050405020304" pitchFamily="18" charset="0"/>
                          </a:rPr>
                        </m:ctrlPr>
                      </m:sSupPr>
                      <m:e>
                        <m:r>
                          <a:rPr lang="en-IN" sz="2000" b="0" i="1" dirty="0" smtClean="0">
                            <a:latin typeface="Cambria Math" panose="02040503050406030204" pitchFamily="18" charset="0"/>
                            <a:cs typeface="Times New Roman" panose="02020603050405020304" pitchFamily="18" charset="0"/>
                          </a:rPr>
                          <m:t>2</m:t>
                        </m:r>
                      </m:e>
                      <m:sup>
                        <m:r>
                          <a:rPr lang="en-IN" sz="2000" b="0" i="1" dirty="0" smtClean="0">
                            <a:latin typeface="Cambria Math" panose="02040503050406030204" pitchFamily="18" charset="0"/>
                            <a:cs typeface="Times New Roman" panose="02020603050405020304" pitchFamily="18" charset="0"/>
                          </a:rPr>
                          <m:t>𝑛</m:t>
                        </m:r>
                      </m:sup>
                    </m:sSup>
                  </m:oMath>
                </a14:m>
                <a:r>
                  <a:rPr lang="en-US" sz="2000"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2" y="1420009"/>
                <a:ext cx="8425339" cy="4068377"/>
              </a:xfrm>
              <a:blipFill rotWithShape="1">
                <a:blip r:embed="rId2"/>
                <a:stretch>
                  <a:fillRect l="-796" t="-750"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6" name="Rectangle 5"/>
          <p:cNvSpPr/>
          <p:nvPr/>
        </p:nvSpPr>
        <p:spPr>
          <a:xfrm>
            <a:off x="699483" y="2747800"/>
            <a:ext cx="7734300" cy="200708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minimum number of yes/no questions needed to determine an unknown values from these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possibilities.</a:t>
            </a:r>
          </a:p>
          <a:p>
            <a:pPr algn="just"/>
            <a:endParaRPr lang="en-IN" dirty="0" smtClean="0">
              <a:solidFill>
                <a:prstClr val="black"/>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699484" y="274694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9.2: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505437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2" y="1687286"/>
            <a:ext cx="8425339" cy="4142014"/>
          </a:xfrm>
        </p:spPr>
        <p:txBody>
          <a:bodyPr>
            <a:normAutofit/>
          </a:bodyPr>
          <a:lstStyle/>
          <a:p>
            <a:pPr algn="just"/>
            <a:r>
              <a:rPr lang="en-IN" sz="2200" b="1" dirty="0" smtClean="0">
                <a:solidFill>
                  <a:srgbClr val="A50021"/>
                </a:solidFill>
                <a:latin typeface="Times New Roman" panose="02020603050405020304" pitchFamily="18" charset="0"/>
                <a:cs typeface="Times New Roman" panose="02020603050405020304" pitchFamily="18" charset="0"/>
              </a:rPr>
              <a:t>How can we calculate the minimum number of questions, that is, entropy?</a:t>
            </a:r>
          </a:p>
          <a:p>
            <a:pPr lvl="8" algn="just"/>
            <a:endParaRPr lang="en-IN" sz="1000" b="1" dirty="0" smtClean="0">
              <a:latin typeface="Times New Roman" panose="02020603050405020304" pitchFamily="18" charset="0"/>
              <a:cs typeface="Times New Roman" panose="02020603050405020304" pitchFamily="18" charset="0"/>
            </a:endParaRPr>
          </a:p>
          <a:p>
            <a:pPr lvl="1" algn="just"/>
            <a:r>
              <a:rPr lang="en-IN" sz="1800" dirty="0" smtClean="0">
                <a:latin typeface="Times New Roman" panose="02020603050405020304" pitchFamily="18" charset="0"/>
                <a:cs typeface="Times New Roman" panose="02020603050405020304" pitchFamily="18" charset="0"/>
              </a:rPr>
              <a:t>There are two approaches: </a:t>
            </a:r>
          </a:p>
          <a:p>
            <a:pPr lvl="2" algn="just"/>
            <a:r>
              <a:rPr lang="en-IN" sz="1500" dirty="0" smtClean="0">
                <a:latin typeface="Times New Roman" panose="02020603050405020304" pitchFamily="18" charset="0"/>
                <a:cs typeface="Times New Roman" panose="02020603050405020304" pitchFamily="18" charset="0"/>
              </a:rPr>
              <a:t>Brute –force approach </a:t>
            </a:r>
          </a:p>
          <a:p>
            <a:pPr lvl="2" algn="just"/>
            <a:r>
              <a:rPr lang="en-IN" sz="1500" dirty="0">
                <a:latin typeface="Times New Roman" panose="02020603050405020304" pitchFamily="18" charset="0"/>
                <a:cs typeface="Times New Roman" panose="02020603050405020304" pitchFamily="18" charset="0"/>
              </a:rPr>
              <a:t>C</a:t>
            </a:r>
            <a:r>
              <a:rPr lang="en-IN" sz="1500" dirty="0" smtClean="0">
                <a:latin typeface="Times New Roman" panose="02020603050405020304" pitchFamily="18" charset="0"/>
                <a:cs typeface="Times New Roman" panose="02020603050405020304" pitchFamily="18" charset="0"/>
              </a:rPr>
              <a:t>lever approach. </a:t>
            </a:r>
          </a:p>
          <a:p>
            <a:pPr marL="0" indent="0" algn="just">
              <a:buNone/>
            </a:pPr>
            <a:endParaRPr lang="en-IN" sz="2000" dirty="0">
              <a:latin typeface="Times New Roman" panose="02020603050405020304" pitchFamily="18"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Example 9.7: City quiz</a:t>
            </a:r>
          </a:p>
          <a:p>
            <a:pPr marL="0" indent="0" algn="just">
              <a:buNone/>
            </a:pPr>
            <a:endParaRPr lang="en-IN" sz="800" b="1"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Suppose, Thee is a quiz relating to guess a city out of 8 cities, which are as follows:</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73C8B"/>
                </a:solidFill>
                <a:latin typeface="Times New Roman" panose="02020603050405020304" pitchFamily="18" charset="0"/>
                <a:cs typeface="Times New Roman" panose="02020603050405020304" pitchFamily="18" charset="0"/>
              </a:rPr>
              <a:t>Bangalore, Bhopal, Bhubaneshwar, Delhi, Hyderabad, Kolkata, Madras, Mumbai</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The question is, “Which city is called </a:t>
            </a:r>
            <a:r>
              <a:rPr lang="en-IN" sz="1800" b="1" dirty="0" smtClean="0">
                <a:solidFill>
                  <a:srgbClr val="0B5ED7"/>
                </a:solidFill>
                <a:latin typeface="Times New Roman" panose="02020603050405020304" pitchFamily="18" charset="0"/>
                <a:cs typeface="Times New Roman" panose="02020603050405020304" pitchFamily="18" charset="0"/>
              </a:rPr>
              <a:t>city of joy</a:t>
            </a:r>
            <a:r>
              <a:rPr lang="en-IN" sz="1800" dirty="0" smtClean="0">
                <a:solidFill>
                  <a:srgbClr val="0B5ED7"/>
                </a:solidFill>
                <a:latin typeface="Times New Roman" panose="02020603050405020304" pitchFamily="18" charset="0"/>
                <a:cs typeface="Times New Roman" panose="02020603050405020304" pitchFamily="18" charset="0"/>
              </a:rPr>
              <a:t>”</a:t>
            </a:r>
            <a:r>
              <a:rPr lang="en-IN" sz="1800" b="1" dirty="0" smtClean="0">
                <a:solidFill>
                  <a:srgbClr val="0B5ED7"/>
                </a:solidFill>
                <a:latin typeface="Times New Roman" panose="02020603050405020304" pitchFamily="18" charset="0"/>
                <a:cs typeface="Times New Roman" panose="02020603050405020304" pitchFamily="18" charset="0"/>
              </a:rPr>
              <a:t>?</a:t>
            </a:r>
            <a:endParaRPr lang="en-US" sz="1800" dirty="0">
              <a:solidFill>
                <a:srgbClr val="0B5ED7"/>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430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17170"/>
                <a:ext cx="8425339" cy="5266509"/>
              </a:xfrm>
            </p:spPr>
            <p:txBody>
              <a:bodyPr>
                <a:normAutofit fontScale="92500" lnSpcReduction="20000"/>
              </a:bodyPr>
              <a:lstStyle/>
              <a:p>
                <a:r>
                  <a:rPr lang="en-US" sz="1900" dirty="0" smtClean="0">
                    <a:solidFill>
                      <a:srgbClr val="A50021"/>
                    </a:solidFill>
                    <a:latin typeface="Times New Roman" panose="02020603050405020304" pitchFamily="18" charset="0"/>
                    <a:cs typeface="Times New Roman" panose="02020603050405020304" pitchFamily="18" charset="0"/>
                  </a:rPr>
                  <a:t>Brute force approach</a:t>
                </a:r>
                <a:endParaRPr lang="en-IN" sz="1900" dirty="0" smtClean="0">
                  <a:solidFill>
                    <a:srgbClr val="A50021"/>
                  </a:solidFill>
                  <a:latin typeface="Times New Roman" panose="02020603050405020304" pitchFamily="18" charset="0"/>
                  <a:cs typeface="Times New Roman" panose="02020603050405020304" pitchFamily="18" charset="0"/>
                </a:endParaRPr>
              </a:p>
              <a:p>
                <a:pPr lvl="1"/>
                <a:r>
                  <a:rPr lang="en-IN" sz="1700" dirty="0" smtClean="0">
                    <a:solidFill>
                      <a:srgbClr val="0B5ED7"/>
                    </a:solidFill>
                    <a:latin typeface="Times New Roman" panose="02020603050405020304" pitchFamily="18" charset="0"/>
                    <a:cs typeface="Times New Roman" panose="02020603050405020304" pitchFamily="18" charset="0"/>
                  </a:rPr>
                  <a:t>We can ask “Is it city </a:t>
                </a:r>
                <a:r>
                  <a:rPr lang="en-IN" sz="1700" i="1" dirty="0" smtClean="0">
                    <a:solidFill>
                      <a:srgbClr val="0B5ED7"/>
                    </a:solidFill>
                    <a:latin typeface="Times New Roman" panose="02020603050405020304" pitchFamily="18" charset="0"/>
                    <a:cs typeface="Times New Roman" panose="02020603050405020304" pitchFamily="18" charset="0"/>
                  </a:rPr>
                  <a:t>X</a:t>
                </a:r>
                <a:r>
                  <a:rPr lang="en-IN" sz="1700" dirty="0" smtClean="0">
                    <a:solidFill>
                      <a:srgbClr val="0B5ED7"/>
                    </a:solidFill>
                    <a:latin typeface="Times New Roman" panose="02020603050405020304" pitchFamily="18" charset="0"/>
                    <a:cs typeface="Times New Roman" panose="02020603050405020304" pitchFamily="18" charset="0"/>
                  </a:rPr>
                  <a:t>?”, </a:t>
                </a:r>
              </a:p>
              <a:p>
                <a:pPr lvl="1"/>
                <a:r>
                  <a:rPr lang="en-IN" sz="1700" dirty="0" smtClean="0">
                    <a:solidFill>
                      <a:srgbClr val="0B5ED7"/>
                    </a:solidFill>
                    <a:latin typeface="Times New Roman" panose="02020603050405020304" pitchFamily="18" charset="0"/>
                    <a:cs typeface="Times New Roman" panose="02020603050405020304" pitchFamily="18" charset="0"/>
                  </a:rPr>
                  <a:t>if </a:t>
                </a:r>
                <a:r>
                  <a:rPr lang="en-IN" sz="1700" i="1" dirty="0" smtClean="0">
                    <a:solidFill>
                      <a:srgbClr val="0B5ED7"/>
                    </a:solidFill>
                    <a:latin typeface="Times New Roman" panose="02020603050405020304" pitchFamily="18" charset="0"/>
                    <a:cs typeface="Times New Roman" panose="02020603050405020304" pitchFamily="18" charset="0"/>
                  </a:rPr>
                  <a:t>yes </a:t>
                </a:r>
                <a:r>
                  <a:rPr lang="en-IN" sz="1700" dirty="0" smtClean="0">
                    <a:solidFill>
                      <a:srgbClr val="0B5ED7"/>
                    </a:solidFill>
                    <a:latin typeface="Times New Roman" panose="02020603050405020304" pitchFamily="18" charset="0"/>
                    <a:cs typeface="Times New Roman" panose="02020603050405020304" pitchFamily="18" charset="0"/>
                  </a:rPr>
                  <a:t>stop, else ask next …</a:t>
                </a:r>
              </a:p>
              <a:p>
                <a:pPr marL="0" indent="0">
                  <a:buNone/>
                </a:pPr>
                <a:endParaRPr lang="en-IN" sz="1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900" dirty="0" smtClean="0">
                    <a:solidFill>
                      <a:srgbClr val="0B5ED7"/>
                    </a:solidFill>
                    <a:latin typeface="Times New Roman" panose="02020603050405020304" pitchFamily="18" charset="0"/>
                    <a:cs typeface="Times New Roman" panose="02020603050405020304" pitchFamily="18" charset="0"/>
                  </a:rPr>
                  <a:t>In this approach, we can ask such questions randomly choosing one city at a time. As a matter of randomness, let us ask the questions, not necessarily in the order, as they are in the list.</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the city Bangalore?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Bhubaneswar? </a:t>
                </a:r>
                <a:r>
                  <a:rPr lang="en-IN" sz="1800" dirty="0">
                    <a:solidFill>
                      <a:srgbClr val="0B5ED7"/>
                    </a:solidFill>
                    <a:latin typeface="Times New Roman" panose="02020603050405020304" pitchFamily="18" charset="0"/>
                    <a:cs typeface="Times New Roman" panose="02020603050405020304" pitchFamily="18" charset="0"/>
                  </a:rPr>
                  <a:t>	</a:t>
                </a:r>
                <a:r>
                  <a:rPr lang="en-IN" sz="1800" dirty="0" smtClean="0">
                    <a:solidFill>
                      <a:srgbClr val="0B5ED7"/>
                    </a:solidFill>
                    <a:latin typeface="Times New Roman" panose="02020603050405020304" pitchFamily="18" charset="0"/>
                    <a:cs typeface="Times New Roman" panose="02020603050405020304" pitchFamily="18" charset="0"/>
                  </a:rPr>
                  <a:t>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Bhopal?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Q.4: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Delhi?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Q.5: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Hyderabad?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Q.6: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Madras?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Q.7: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Mumbai?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900" dirty="0" smtClean="0">
                    <a:solidFill>
                      <a:srgbClr val="0B5ED7"/>
                    </a:solidFill>
                    <a:latin typeface="Times New Roman" panose="02020603050405020304" pitchFamily="18" charset="0"/>
                    <a:cs typeface="Times New Roman" panose="02020603050405020304" pitchFamily="18" charset="0"/>
                  </a:rPr>
                  <a:t>No need to ask further question! Answer is already out by the Q.7. If asked randomly, each of these possibilities is equally likely with </a:t>
                </a:r>
                <a:r>
                  <a:rPr lang="en-IN" sz="1900" dirty="0">
                    <a:solidFill>
                      <a:srgbClr val="0B5ED7"/>
                    </a:solidFill>
                    <a:latin typeface="Times New Roman" panose="02020603050405020304" pitchFamily="18" charset="0"/>
                    <a:cs typeface="Times New Roman" panose="02020603050405020304" pitchFamily="18" charset="0"/>
                  </a:rPr>
                  <a:t>probability </a:t>
                </a:r>
                <a14:m>
                  <m:oMath xmlns:m="http://schemas.openxmlformats.org/officeDocument/2006/math">
                    <m:f>
                      <m:fPr>
                        <m:ctrlPr>
                          <a:rPr lang="en-IN" sz="1900" i="1" dirty="0">
                            <a:solidFill>
                              <a:srgbClr val="0B5ED7"/>
                            </a:solidFill>
                            <a:latin typeface="Cambria Math" panose="02040503050406030204" pitchFamily="18" charset="0"/>
                            <a:cs typeface="Times New Roman" panose="02020603050405020304" pitchFamily="18" charset="0"/>
                          </a:rPr>
                        </m:ctrlPr>
                      </m:fPr>
                      <m:num>
                        <m:r>
                          <a:rPr lang="en-IN" sz="1900" i="1" dirty="0">
                            <a:solidFill>
                              <a:srgbClr val="0B5ED7"/>
                            </a:solidFill>
                            <a:latin typeface="Cambria Math" panose="02040503050406030204" pitchFamily="18" charset="0"/>
                            <a:cs typeface="Times New Roman" panose="02020603050405020304" pitchFamily="18" charset="0"/>
                          </a:rPr>
                          <m:t>1</m:t>
                        </m:r>
                      </m:num>
                      <m:den>
                        <m:r>
                          <a:rPr lang="en-IN" sz="1900" i="1" dirty="0">
                            <a:solidFill>
                              <a:srgbClr val="0B5ED7"/>
                            </a:solidFill>
                            <a:latin typeface="Cambria Math" panose="02040503050406030204" pitchFamily="18" charset="0"/>
                            <a:cs typeface="Times New Roman" panose="02020603050405020304" pitchFamily="18" charset="0"/>
                          </a:rPr>
                          <m:t>8</m:t>
                        </m:r>
                      </m:den>
                    </m:f>
                    <m:r>
                      <a:rPr lang="en-IN" sz="1900" i="1" dirty="0">
                        <a:solidFill>
                          <a:srgbClr val="0B5ED7"/>
                        </a:solidFill>
                        <a:latin typeface="Cambria Math" panose="02040503050406030204" pitchFamily="18" charset="0"/>
                        <a:cs typeface="Times New Roman" panose="02020603050405020304" pitchFamily="18" charset="0"/>
                      </a:rPr>
                      <m:t> </m:t>
                    </m:r>
                  </m:oMath>
                </a14:m>
                <a:r>
                  <a:rPr lang="en-US" sz="1900" dirty="0">
                    <a:solidFill>
                      <a:srgbClr val="0B5ED7"/>
                    </a:solidFill>
                    <a:latin typeface="Times New Roman" panose="02020603050405020304" pitchFamily="18" charset="0"/>
                    <a:cs typeface="Times New Roman" panose="02020603050405020304" pitchFamily="18" charset="0"/>
                  </a:rPr>
                  <a:t>. Hence on the average, we need </a:t>
                </a:r>
                <a:endParaRPr lang="en-US" sz="1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000" dirty="0">
                  <a:solidFill>
                    <a:srgbClr val="0B5ED7"/>
                  </a:solidFill>
                  <a:latin typeface="Times New Roman" panose="02020603050405020304" pitchFamily="18" charset="0"/>
                  <a:cs typeface="Times New Roman" panose="02020603050405020304" pitchFamily="18" charset="0"/>
                </a:endParaRPr>
              </a:p>
              <a:p>
                <a:pPr marL="0" indent="0" algn="ctr">
                  <a:buNone/>
                </a:pPr>
                <a:r>
                  <a:rPr lang="en-IN" sz="18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sz="2200" i="1" dirty="0">
                            <a:solidFill>
                              <a:srgbClr val="0B5ED7"/>
                            </a:solidFill>
                            <a:latin typeface="Cambria Math" panose="02040503050406030204" pitchFamily="18" charset="0"/>
                            <a:cs typeface="Times New Roman" panose="02020603050405020304" pitchFamily="18" charset="0"/>
                          </a:rPr>
                        </m:ctrlPr>
                      </m:fPr>
                      <m:num>
                        <m:r>
                          <a:rPr lang="en-IN" sz="2200" i="1" dirty="0">
                            <a:solidFill>
                              <a:srgbClr val="0B5ED7"/>
                            </a:solidFill>
                            <a:latin typeface="Cambria Math" panose="02040503050406030204" pitchFamily="18" charset="0"/>
                            <a:cs typeface="Times New Roman" panose="02020603050405020304" pitchFamily="18" charset="0"/>
                          </a:rPr>
                          <m:t>(1+2+3+4+5+6+7+7)</m:t>
                        </m:r>
                      </m:num>
                      <m:den>
                        <m:r>
                          <a:rPr lang="en-IN" sz="2200" i="1" dirty="0">
                            <a:solidFill>
                              <a:srgbClr val="0B5ED7"/>
                            </a:solidFill>
                            <a:latin typeface="Cambria Math" panose="02040503050406030204" pitchFamily="18" charset="0"/>
                            <a:cs typeface="Times New Roman" panose="02020603050405020304" pitchFamily="18" charset="0"/>
                          </a:rPr>
                          <m:t>8</m:t>
                        </m:r>
                      </m:den>
                    </m:f>
                    <m:r>
                      <a:rPr lang="en-IN" sz="2200" i="1" dirty="0">
                        <a:solidFill>
                          <a:srgbClr val="0B5ED7"/>
                        </a:solidFill>
                        <a:latin typeface="Cambria Math" panose="02040503050406030204" pitchFamily="18" charset="0"/>
                        <a:cs typeface="Times New Roman" panose="02020603050405020304" pitchFamily="18" charset="0"/>
                      </a:rPr>
                      <m:t>=4.375 </m:t>
                    </m:r>
                  </m:oMath>
                </a14:m>
                <a:r>
                  <a:rPr lang="en-IN" sz="1800" dirty="0">
                    <a:solidFill>
                      <a:srgbClr val="0B5ED7"/>
                    </a:solidFill>
                    <a:latin typeface="Times New Roman" panose="02020603050405020304" pitchFamily="18" charset="0"/>
                    <a:cs typeface="Times New Roman" panose="02020603050405020304" pitchFamily="18" charset="0"/>
                  </a:rPr>
                  <a:t>questions.</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17170"/>
                <a:ext cx="8425339" cy="5266509"/>
              </a:xfrm>
              <a:blipFill rotWithShape="1">
                <a:blip r:embed="rId2"/>
                <a:stretch>
                  <a:fillRect l="-651" t="-1620" r="-579" b="-579"/>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1: Brute-force search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97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17173"/>
                <a:ext cx="8425339" cy="5007429"/>
              </a:xfrm>
            </p:spPr>
            <p:txBody>
              <a:bodyPr>
                <a:normAutofit fontScale="92500" lnSpcReduction="10000"/>
              </a:bodyPr>
              <a:lstStyle/>
              <a:p>
                <a:r>
                  <a:rPr lang="en-US" sz="1800" dirty="0" smtClean="0">
                    <a:solidFill>
                      <a:srgbClr val="A50021"/>
                    </a:solidFill>
                    <a:latin typeface="Times New Roman" panose="02020603050405020304" pitchFamily="18" charset="0"/>
                    <a:cs typeface="Times New Roman" panose="02020603050405020304" pitchFamily="18" charset="0"/>
                  </a:rPr>
                  <a:t>Clever approach (binary search)</a:t>
                </a:r>
                <a:endParaRPr lang="en-IN" sz="1800" dirty="0">
                  <a:solidFill>
                    <a:srgbClr val="A50021"/>
                  </a:solidFill>
                  <a:latin typeface="Times New Roman" panose="02020603050405020304" pitchFamily="18" charset="0"/>
                  <a:cs typeface="Times New Roman" panose="02020603050405020304" pitchFamily="18" charset="0"/>
                </a:endParaRPr>
              </a:p>
              <a:p>
                <a:pPr lvl="1"/>
                <a:r>
                  <a:rPr lang="en-IN" sz="1600" dirty="0" smtClean="0">
                    <a:solidFill>
                      <a:srgbClr val="0B5ED7"/>
                    </a:solidFill>
                    <a:latin typeface="Times New Roman" panose="02020603050405020304" pitchFamily="18" charset="0"/>
                    <a:cs typeface="Times New Roman" panose="02020603050405020304" pitchFamily="18" charset="0"/>
                  </a:rPr>
                  <a:t>In this approach, we divide the list into two halves, pose a question for a half </a:t>
                </a:r>
              </a:p>
              <a:p>
                <a:pPr lvl="1"/>
                <a:r>
                  <a:rPr lang="en-IN" sz="1600" dirty="0" smtClean="0">
                    <a:solidFill>
                      <a:srgbClr val="0B5ED7"/>
                    </a:solidFill>
                    <a:latin typeface="Times New Roman" panose="02020603050405020304" pitchFamily="18" charset="0"/>
                    <a:cs typeface="Times New Roman" panose="02020603050405020304" pitchFamily="18" charset="0"/>
                  </a:rPr>
                  <a:t>Repeat the same recursively until we get </a:t>
                </a:r>
                <a:r>
                  <a:rPr lang="en-IN" sz="1600" i="1" dirty="0" smtClean="0">
                    <a:solidFill>
                      <a:srgbClr val="0B5ED7"/>
                    </a:solidFill>
                    <a:latin typeface="Times New Roman" panose="02020603050405020304" pitchFamily="18" charset="0"/>
                    <a:cs typeface="Times New Roman" panose="02020603050405020304" pitchFamily="18" charset="0"/>
                  </a:rPr>
                  <a:t>yes </a:t>
                </a:r>
                <a:r>
                  <a:rPr lang="en-IN" sz="1600" dirty="0" smtClean="0">
                    <a:solidFill>
                      <a:srgbClr val="0B5ED7"/>
                    </a:solidFill>
                    <a:latin typeface="Times New Roman" panose="02020603050405020304" pitchFamily="18" charset="0"/>
                    <a:cs typeface="Times New Roman" panose="02020603050405020304" pitchFamily="18" charset="0"/>
                  </a:rPr>
                  <a:t> answer for the unknown.</a:t>
                </a:r>
                <a:endParaRPr lang="en-IN" sz="1600" i="1"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it Bangalore, Bhopal, Bhubaneswar or Delhi?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it Madras or Mumbai? </a:t>
                </a:r>
                <a:r>
                  <a:rPr lang="en-IN" sz="1800" dirty="0">
                    <a:solidFill>
                      <a:srgbClr val="0B5ED7"/>
                    </a:solidFill>
                    <a:latin typeface="Times New Roman" panose="02020603050405020304" pitchFamily="18" charset="0"/>
                    <a:cs typeface="Times New Roman" panose="02020603050405020304" pitchFamily="18" charset="0"/>
                  </a:rPr>
                  <a:t>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it Hyderabad? </a:t>
                </a:r>
                <a:r>
                  <a:rPr lang="en-IN" sz="1800" dirty="0">
                    <a:solidFill>
                      <a:srgbClr val="0B5ED7"/>
                    </a:solidFill>
                    <a:latin typeface="Times New Roman" panose="02020603050405020304" pitchFamily="18" charset="0"/>
                    <a:cs typeface="Times New Roman" panose="02020603050405020304" pitchFamily="18" charset="0"/>
                  </a:rPr>
                  <a:t>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So after fixing 3 questions, we are able to crack the answer.</a:t>
                </a:r>
                <a:endParaRPr lang="en-US" sz="18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800" b="1"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73C8B"/>
                    </a:solidFill>
                    <a:latin typeface="Times New Roman" panose="02020603050405020304" pitchFamily="18" charset="0"/>
                    <a:cs typeface="Times New Roman" panose="02020603050405020304" pitchFamily="18" charset="0"/>
                  </a:rPr>
                  <a:t>Note:</a:t>
                </a:r>
                <a:endParaRPr lang="en-IN" sz="1800" b="1" dirty="0" smtClean="0">
                  <a:solidFill>
                    <a:srgbClr val="073C8B"/>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2</a:t>
                </a:r>
                <a:r>
                  <a:rPr lang="en-IN" sz="1800" b="1" dirty="0" smtClean="0">
                    <a:solidFill>
                      <a:srgbClr val="073C8B"/>
                    </a:solidFill>
                    <a:latin typeface="Times New Roman" panose="02020603050405020304" pitchFamily="18" charset="0"/>
                    <a:cs typeface="Times New Roman" panose="02020603050405020304" pitchFamily="18" charset="0"/>
                  </a:rPr>
                  <a:t> </a:t>
                </a:r>
                <a:r>
                  <a:rPr lang="en-IN" sz="1800" dirty="0" smtClean="0">
                    <a:solidFill>
                      <a:srgbClr val="073C8B"/>
                    </a:solidFill>
                    <a:latin typeface="Times New Roman" panose="02020603050405020304" pitchFamily="18" charset="0"/>
                    <a:cs typeface="Times New Roman" panose="02020603050405020304" pitchFamily="18" charset="0"/>
                  </a:rPr>
                  <a:t>is considered to be the best strategy because it will invariably find the answer and will do so with a minimum number of questions on the average than any other strategy.</a:t>
                </a: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1  occasionally do better (when you are lucky enough!)</a:t>
                </a:r>
              </a:p>
              <a:p>
                <a:pPr marL="0" indent="0" algn="just">
                  <a:buNone/>
                </a:pPr>
                <a:endParaRPr lang="en-IN" sz="1800" dirty="0" smtClean="0">
                  <a:solidFill>
                    <a:srgbClr val="073C8B"/>
                  </a:solidFill>
                  <a:latin typeface="Times New Roman" panose="02020603050405020304" pitchFamily="18" charset="0"/>
                  <a:cs typeface="Times New Roman" panose="02020603050405020304" pitchFamily="18" charset="0"/>
                </a:endParaRPr>
              </a:p>
              <a:p>
                <a:pPr algn="just"/>
                <a:r>
                  <a:rPr lang="en-IN" sz="1800" dirty="0" smtClean="0">
                    <a:solidFill>
                      <a:srgbClr val="0B5ED7"/>
                    </a:solidFill>
                    <a:latin typeface="Times New Roman" panose="02020603050405020304" pitchFamily="18" charset="0"/>
                    <a:cs typeface="Times New Roman" panose="02020603050405020304" pitchFamily="18" charset="0"/>
                  </a:rPr>
                  <a:t>It is no coincidence that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8=</m:t>
                    </m:r>
                    <m:sSup>
                      <m:sSupPr>
                        <m:ctrlPr>
                          <a:rPr lang="en-IN" sz="1800" i="1" dirty="0" smtClean="0">
                            <a:solidFill>
                              <a:srgbClr val="0B5ED7"/>
                            </a:solidFill>
                            <a:latin typeface="Cambria Math" panose="02040503050406030204" pitchFamily="18" charset="0"/>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3</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the minimum number of yes/no questions needed is 3.</a:t>
                </a:r>
              </a:p>
              <a:p>
                <a:pPr algn="just"/>
                <a:r>
                  <a:rPr lang="en-IN" sz="1800" dirty="0" smtClean="0">
                    <a:solidFill>
                      <a:srgbClr val="0B5ED7"/>
                    </a:solidFill>
                    <a:latin typeface="Times New Roman" panose="02020603050405020304" pitchFamily="18" charset="0"/>
                    <a:cs typeface="Times New Roman" panose="02020603050405020304" pitchFamily="18" charset="0"/>
                  </a:rPr>
                  <a:t>If </a:t>
                </a:r>
                <a:r>
                  <a:rPr lang="en-IN" sz="1800" i="1" dirty="0" smtClean="0">
                    <a:solidFill>
                      <a:srgbClr val="0B5ED7"/>
                    </a:solidFill>
                    <a:latin typeface="Times New Roman" panose="02020603050405020304" pitchFamily="18" charset="0"/>
                    <a:cs typeface="Times New Roman" panose="02020603050405020304" pitchFamily="18" charset="0"/>
                  </a:rPr>
                  <a:t>m</a:t>
                </a:r>
                <a:r>
                  <a:rPr lang="en-IN" sz="1800" dirty="0" smtClean="0">
                    <a:solidFill>
                      <a:srgbClr val="0B5ED7"/>
                    </a:solidFill>
                    <a:latin typeface="Times New Roman" panose="02020603050405020304" pitchFamily="18" charset="0"/>
                    <a:cs typeface="Times New Roman" panose="02020603050405020304" pitchFamily="18" charset="0"/>
                  </a:rPr>
                  <a:t> = 16, then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16=</m:t>
                    </m:r>
                    <m:sSup>
                      <m:sSupPr>
                        <m:ctrlPr>
                          <a:rPr lang="en-IN" sz="1800" i="1" dirty="0" smtClean="0">
                            <a:solidFill>
                              <a:srgbClr val="0B5ED7"/>
                            </a:solidFill>
                            <a:latin typeface="Cambria Math" panose="02040503050406030204" pitchFamily="18" charset="0"/>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4</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we can argue  that we need 4 questions to solve the problem. If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32, then 5 questions,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256, then 8 questions and so on.</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17171"/>
                <a:ext cx="8425339" cy="5007429"/>
              </a:xfrm>
              <a:blipFill rotWithShape="0">
                <a:blip r:embed="rId2"/>
                <a:stretch>
                  <a:fillRect l="-507" t="-730" r="-434"/>
                </a:stretch>
              </a:blipFill>
            </p:spPr>
            <p:txBody>
              <a:bodyPr/>
              <a:lstStyle/>
              <a:p>
                <a:r>
                  <a:rPr lang="en-GB">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2: Clever approach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220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741496" y="1734030"/>
                <a:ext cx="7734300" cy="232743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The minimum number of </a:t>
                </a:r>
                <a:r>
                  <a:rPr lang="en-IN" sz="2000" i="1" dirty="0" smtClean="0">
                    <a:solidFill>
                      <a:prstClr val="black"/>
                    </a:solidFill>
                    <a:latin typeface="Times New Roman" panose="02020603050405020304" pitchFamily="18" charset="0"/>
                    <a:cs typeface="Times New Roman" panose="02020603050405020304" pitchFamily="18" charset="0"/>
                  </a:rPr>
                  <a:t>yes/no </a:t>
                </a:r>
                <a:r>
                  <a:rPr lang="en-IN" sz="2000" dirty="0" smtClean="0">
                    <a:solidFill>
                      <a:prstClr val="black"/>
                    </a:solidFill>
                    <a:latin typeface="Times New Roman" panose="02020603050405020304" pitchFamily="18" charset="0"/>
                    <a:cs typeface="Times New Roman" panose="02020603050405020304" pitchFamily="18" charset="0"/>
                  </a:rPr>
                  <a:t>questions needed to identify an unknown object from </a:t>
                </a:r>
                <a14:m>
                  <m:oMath xmlns:m="http://schemas.openxmlformats.org/officeDocument/2006/math">
                    <m:r>
                      <a:rPr lang="en-IN" sz="2000" i="1" dirty="0" smtClean="0">
                        <a:solidFill>
                          <a:prstClr val="black"/>
                        </a:solidFill>
                        <a:latin typeface="Cambria Math" panose="02040503050406030204" pitchFamily="18" charset="0"/>
                      </a:rPr>
                      <m:t>𝑚</m:t>
                    </m:r>
                    <m:r>
                      <a:rPr lang="en-IN" sz="2000" i="1" dirty="0" smtClean="0">
                        <a:solidFill>
                          <a:prstClr val="black"/>
                        </a:solidFill>
                        <a:latin typeface="Cambria Math" panose="02040503050406030204" pitchFamily="18" charset="0"/>
                      </a:rPr>
                      <m:t>=</m:t>
                    </m:r>
                    <m:sSup>
                      <m:sSupPr>
                        <m:ctrlPr>
                          <a:rPr lang="en-IN" sz="2000" i="1" dirty="0" smtClean="0">
                            <a:solidFill>
                              <a:prstClr val="black"/>
                            </a:solidFill>
                            <a:latin typeface="Cambria Math" panose="02040503050406030204" pitchFamily="18" charset="0"/>
                          </a:rPr>
                        </m:ctrlPr>
                      </m:sSupPr>
                      <m:e>
                        <m:r>
                          <a:rPr lang="en-IN" sz="2000" b="0" i="1" dirty="0" smtClean="0">
                            <a:solidFill>
                              <a:prstClr val="black"/>
                            </a:solidFill>
                            <a:latin typeface="Cambria Math" panose="02040503050406030204" pitchFamily="18" charset="0"/>
                          </a:rPr>
                          <m:t>2</m:t>
                        </m:r>
                      </m:e>
                      <m:sup>
                        <m:r>
                          <a:rPr lang="en-IN" sz="2000" b="0" i="1" dirty="0" smtClean="0">
                            <a:solidFill>
                              <a:prstClr val="black"/>
                            </a:solidFill>
                            <a:latin typeface="Cambria Math" panose="02040503050406030204" pitchFamily="18" charset="0"/>
                          </a:rPr>
                          <m:t>𝑛</m:t>
                        </m:r>
                      </m:sup>
                    </m:sSup>
                  </m:oMath>
                </a14:m>
                <a:r>
                  <a:rPr lang="en-US" sz="2000" i="1" dirty="0" smtClean="0">
                    <a:solidFill>
                      <a:prstClr val="black"/>
                    </a:solidFill>
                    <a:latin typeface="Times New Roman" panose="02020603050405020304" pitchFamily="18" charset="0"/>
                    <a:cs typeface="Times New Roman" panose="02020603050405020304" pitchFamily="18" charset="0"/>
                  </a:rPr>
                  <a:t> </a:t>
                </a:r>
                <a:r>
                  <a:rPr lang="en-US" sz="2000" dirty="0" smtClean="0">
                    <a:solidFill>
                      <a:prstClr val="black"/>
                    </a:solidFill>
                    <a:latin typeface="Times New Roman" panose="02020603050405020304" pitchFamily="18" charset="0"/>
                    <a:cs typeface="Times New Roman" panose="02020603050405020304" pitchFamily="18" charset="0"/>
                  </a:rPr>
                  <a:t>equally likely possible object is </a:t>
                </a:r>
                <a:r>
                  <a:rPr lang="en-US" sz="2000" i="1" dirty="0" smtClean="0">
                    <a:solidFill>
                      <a:prstClr val="black"/>
                    </a:solidFill>
                    <a:latin typeface="Times New Roman" panose="02020603050405020304" pitchFamily="18" charset="0"/>
                    <a:cs typeface="Times New Roman" panose="02020603050405020304" pitchFamily="18" charset="0"/>
                  </a:rPr>
                  <a:t>n.</a:t>
                </a:r>
              </a:p>
              <a:p>
                <a:pPr algn="just"/>
                <a:endParaRPr lang="en-US" sz="2000" i="1" dirty="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If </a:t>
                </a:r>
                <a:r>
                  <a:rPr lang="en-IN" sz="2000" i="1" dirty="0" smtClean="0">
                    <a:solidFill>
                      <a:prstClr val="black"/>
                    </a:solidFill>
                    <a:latin typeface="Times New Roman" panose="02020603050405020304" pitchFamily="18" charset="0"/>
                    <a:cs typeface="Times New Roman" panose="02020603050405020304" pitchFamily="18" charset="0"/>
                  </a:rPr>
                  <a:t>m</a:t>
                </a:r>
                <a:r>
                  <a:rPr lang="en-IN" sz="2000" dirty="0" smtClean="0">
                    <a:solidFill>
                      <a:prstClr val="black"/>
                    </a:solidFill>
                    <a:latin typeface="Times New Roman" panose="02020603050405020304" pitchFamily="18" charset="0"/>
                    <a:cs typeface="Times New Roman" panose="02020603050405020304" pitchFamily="18" charset="0"/>
                  </a:rPr>
                  <a:t> is not a power of 2, then the </a:t>
                </a:r>
                <a:r>
                  <a:rPr lang="en-IN" sz="2000" dirty="0">
                    <a:solidFill>
                      <a:prstClr val="black"/>
                    </a:solidFill>
                    <a:latin typeface="Times New Roman" panose="02020603050405020304" pitchFamily="18" charset="0"/>
                    <a:cs typeface="Times New Roman" panose="02020603050405020304" pitchFamily="18" charset="0"/>
                  </a:rPr>
                  <a:t>entropy of a set of </a:t>
                </a:r>
                <a:r>
                  <a:rPr lang="en-IN" sz="2000" i="1" dirty="0">
                    <a:solidFill>
                      <a:prstClr val="black"/>
                    </a:solidFill>
                    <a:latin typeface="Times New Roman" panose="02020603050405020304" pitchFamily="18" charset="0"/>
                    <a:cs typeface="Times New Roman" panose="02020603050405020304" pitchFamily="18" charset="0"/>
                  </a:rPr>
                  <a:t>m</a:t>
                </a:r>
                <a:r>
                  <a:rPr lang="en-IN" sz="2000" dirty="0">
                    <a:solidFill>
                      <a:prstClr val="black"/>
                    </a:solidFill>
                    <a:latin typeface="Times New Roman" panose="02020603050405020304" pitchFamily="18" charset="0"/>
                    <a:cs typeface="Times New Roman" panose="02020603050405020304" pitchFamily="18" charset="0"/>
                  </a:rPr>
                  <a:t> distinct objects that are equally likely is </a:t>
                </a:r>
                <a14:m>
                  <m:oMath xmlns:m="http://schemas.openxmlformats.org/officeDocument/2006/math">
                    <m:func>
                      <m:funcPr>
                        <m:ctrlPr>
                          <a:rPr lang="en-IN" sz="2000" i="1">
                            <a:solidFill>
                              <a:prstClr val="black"/>
                            </a:solidFill>
                            <a:latin typeface="Cambria Math" panose="02040503050406030204" pitchFamily="18" charset="0"/>
                            <a:cs typeface="Times New Roman" panose="02020603050405020304" pitchFamily="18" charset="0"/>
                          </a:rPr>
                        </m:ctrlPr>
                      </m:funcPr>
                      <m:fName>
                        <m:sSub>
                          <m:sSubPr>
                            <m:ctrlPr>
                              <a:rPr lang="en-IN" sz="2000" i="1">
                                <a:solidFill>
                                  <a:prstClr val="black"/>
                                </a:solidFill>
                                <a:latin typeface="Cambria Math" panose="02040503050406030204" pitchFamily="18" charset="0"/>
                                <a:cs typeface="Times New Roman" panose="02020603050405020304" pitchFamily="18" charset="0"/>
                              </a:rPr>
                            </m:ctrlPr>
                          </m:sSubPr>
                          <m:e>
                            <m:r>
                              <m:rPr>
                                <m:sty m:val="p"/>
                              </m:rPr>
                              <a:rPr lang="en-IN" sz="2000">
                                <a:solidFill>
                                  <a:prstClr val="black"/>
                                </a:solidFill>
                                <a:latin typeface="Cambria Math" panose="02040503050406030204" pitchFamily="18" charset="0"/>
                                <a:cs typeface="Times New Roman" panose="02020603050405020304" pitchFamily="18" charset="0"/>
                              </a:rPr>
                              <m:t>log</m:t>
                            </m:r>
                          </m:e>
                          <m:sub>
                            <m:r>
                              <a:rPr lang="en-IN" sz="2000" i="1">
                                <a:solidFill>
                                  <a:prstClr val="black"/>
                                </a:solidFill>
                                <a:latin typeface="Cambria Math" panose="02040503050406030204" pitchFamily="18" charset="0"/>
                                <a:cs typeface="Times New Roman" panose="02020603050405020304" pitchFamily="18" charset="0"/>
                              </a:rPr>
                              <m:t>2</m:t>
                            </m:r>
                          </m:sub>
                        </m:sSub>
                      </m:fName>
                      <m:e>
                        <m:r>
                          <a:rPr lang="en-IN" sz="2000" i="1">
                            <a:solidFill>
                              <a:prstClr val="black"/>
                            </a:solidFill>
                            <a:latin typeface="Cambria Math" panose="02040503050406030204" pitchFamily="18" charset="0"/>
                            <a:cs typeface="Times New Roman" panose="02020603050405020304" pitchFamily="18" charset="0"/>
                          </a:rPr>
                          <m:t>𝑚</m:t>
                        </m:r>
                      </m:e>
                    </m:func>
                  </m:oMath>
                </a14:m>
                <a:endParaRPr lang="en-US" sz="2000" i="1" dirty="0" smtClean="0">
                  <a:solidFill>
                    <a:prstClr val="black"/>
                  </a:solidFill>
                  <a:latin typeface="Times New Roman" panose="02020603050405020304" pitchFamily="18" charset="0"/>
                  <a:cs typeface="Times New Roman" panose="02020603050405020304" pitchFamily="18" charset="0"/>
                </a:endParaRPr>
              </a:p>
              <a:p>
                <a:pPr algn="just"/>
                <a:endParaRPr lang="en-US" sz="2000" i="1" dirty="0" smtClean="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41488" y="1734030"/>
                <a:ext cx="7734300" cy="2327430"/>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741496" y="173022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.1: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
        <p:nvSpPr>
          <p:cNvPr id="2" name="Rectangle 1"/>
          <p:cNvSpPr/>
          <p:nvPr/>
        </p:nvSpPr>
        <p:spPr>
          <a:xfrm>
            <a:off x="480061" y="508754"/>
            <a:ext cx="8488680" cy="769441"/>
          </a:xfrm>
          <a:prstGeom prst="rect">
            <a:avLst/>
          </a:prstGeom>
        </p:spPr>
        <p:txBody>
          <a:bodyPr wrap="square">
            <a:spAutoFit/>
          </a:bodyPr>
          <a:lstStyle/>
          <a:p>
            <a:r>
              <a:rPr lang="en-IN" sz="4400" dirty="0">
                <a:solidFill>
                  <a:srgbClr val="A50021"/>
                </a:solidFill>
                <a:latin typeface="Times New Roman" panose="02020603050405020304" pitchFamily="18" charset="0"/>
                <a:cs typeface="Times New Roman" panose="02020603050405020304" pitchFamily="18" charset="0"/>
              </a:rPr>
              <a:t>Entropy Calculation</a:t>
            </a:r>
            <a:endParaRPr lang="en-IN" sz="4400" dirty="0"/>
          </a:p>
        </p:txBody>
      </p:sp>
    </p:spTree>
    <p:extLst>
      <p:ext uri="{BB962C8B-B14F-4D97-AF65-F5344CB8AC3E}">
        <p14:creationId xmlns:p14="http://schemas.microsoft.com/office/powerpoint/2010/main" val="12970165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96" y="1455420"/>
            <a:ext cx="8425339" cy="4869180"/>
          </a:xfrm>
        </p:spPr>
        <p:txBody>
          <a:bodyPr>
            <a:normAutofit/>
          </a:bodyPr>
          <a:lstStyle/>
          <a:p>
            <a:pPr algn="just"/>
            <a:r>
              <a:rPr lang="en-IN" sz="1800" dirty="0" smtClean="0">
                <a:latin typeface="Times New Roman" panose="02020603050405020304" pitchFamily="18" charset="0"/>
                <a:cs typeface="Times New Roman" panose="02020603050405020304" pitchFamily="18" charset="0"/>
              </a:rPr>
              <a:t>We know that the most conventional way to  code information is using binary bits, that is, using 0s and 1s.</a:t>
            </a:r>
          </a:p>
          <a:p>
            <a:pPr lvl="8" algn="just"/>
            <a:endParaRPr lang="en-IN" sz="600" dirty="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The answer to a question that can only be answered </a:t>
            </a:r>
            <a:r>
              <a:rPr lang="en-IN" sz="1800" i="1" dirty="0" smtClean="0">
                <a:latin typeface="Times New Roman" panose="02020603050405020304" pitchFamily="18" charset="0"/>
                <a:cs typeface="Times New Roman" panose="02020603050405020304" pitchFamily="18" charset="0"/>
              </a:rPr>
              <a:t>yes/no</a:t>
            </a:r>
            <a:r>
              <a:rPr lang="en-IN" sz="1800" dirty="0" smtClean="0">
                <a:latin typeface="Times New Roman" panose="02020603050405020304" pitchFamily="18" charset="0"/>
                <a:cs typeface="Times New Roman" panose="02020603050405020304" pitchFamily="18" charset="0"/>
              </a:rPr>
              <a:t> (with equal probability) can be considered as containing one </a:t>
            </a:r>
            <a:r>
              <a:rPr lang="en-IN" sz="1800" b="1" dirty="0" smtClean="0">
                <a:solidFill>
                  <a:srgbClr val="0B5ED7"/>
                </a:solidFill>
                <a:latin typeface="Times New Roman" panose="02020603050405020304" pitchFamily="18" charset="0"/>
                <a:cs typeface="Times New Roman" panose="02020603050405020304" pitchFamily="18" charset="0"/>
              </a:rPr>
              <a:t>unit of information</a:t>
            </a:r>
            <a:r>
              <a:rPr lang="en-IN" sz="1800" dirty="0" smtClean="0">
                <a:latin typeface="Times New Roman" panose="02020603050405020304" pitchFamily="18" charset="0"/>
                <a:cs typeface="Times New Roman" panose="02020603050405020304" pitchFamily="18" charset="0"/>
              </a:rPr>
              <a:t>, that is, one bit. </a:t>
            </a:r>
          </a:p>
          <a:p>
            <a:pPr lvl="8" algn="just"/>
            <a:endParaRPr lang="en-IN" sz="6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In other words, the unit of information can also be looked at as the amount of information that can be </a:t>
            </a:r>
            <a:r>
              <a:rPr lang="en-IN" sz="1800" b="1" dirty="0" smtClean="0">
                <a:latin typeface="Times New Roman" panose="02020603050405020304" pitchFamily="18" charset="0"/>
                <a:cs typeface="Times New Roman" panose="02020603050405020304" pitchFamily="18" charset="0"/>
              </a:rPr>
              <a:t>coded </a:t>
            </a:r>
            <a:r>
              <a:rPr lang="en-IN" sz="1800" dirty="0" smtClean="0">
                <a:latin typeface="Times New Roman" panose="02020603050405020304" pitchFamily="18" charset="0"/>
                <a:cs typeface="Times New Roman" panose="02020603050405020304" pitchFamily="18" charset="0"/>
              </a:rPr>
              <a:t>using only 0s and 1s.</a:t>
            </a:r>
          </a:p>
          <a:p>
            <a:pPr lvl="8" algn="just"/>
            <a:endParaRPr lang="en-IN" sz="600" dirty="0" smtClean="0">
              <a:latin typeface="Times New Roman" panose="02020603050405020304" pitchFamily="18" charset="0"/>
              <a:cs typeface="Times New Roman" panose="02020603050405020304" pitchFamily="18" charset="0"/>
            </a:endParaRP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p:spTree>
    <p:extLst>
      <p:ext uri="{BB962C8B-B14F-4D97-AF65-F5344CB8AC3E}">
        <p14:creationId xmlns:p14="http://schemas.microsoft.com/office/powerpoint/2010/main" val="37315686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2856" y="1310640"/>
                <a:ext cx="8425339" cy="4869180"/>
              </a:xfrm>
            </p:spPr>
            <p:txBody>
              <a:bodyPr>
                <a:normAutofit fontScale="85000" lnSpcReduction="20000"/>
              </a:bodyPr>
              <a:lstStyle/>
              <a:p>
                <a:pPr marL="0" indent="0" algn="just">
                  <a:buNone/>
                </a:pPr>
                <a:r>
                  <a:rPr lang="en-IN" sz="1800" b="1" dirty="0" smtClean="0">
                    <a:solidFill>
                      <a:srgbClr val="0B5ED7"/>
                    </a:solidFill>
                    <a:latin typeface="Times New Roman" panose="02020603050405020304" pitchFamily="18" charset="0"/>
                    <a:cs typeface="Times New Roman" panose="02020603050405020304" pitchFamily="18" charset="0"/>
                  </a:rPr>
                  <a:t>Example 9.7: Information coding</a:t>
                </a:r>
              </a:p>
              <a:p>
                <a:pPr lvl="8" algn="just"/>
                <a:endParaRPr lang="en-IN" sz="600" dirty="0" smtClean="0">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If  we have </a:t>
                </a:r>
                <a:r>
                  <a:rPr lang="en-IN" sz="1600" b="1" dirty="0" smtClean="0">
                    <a:solidFill>
                      <a:srgbClr val="0B5ED7"/>
                    </a:solidFill>
                    <a:latin typeface="Times New Roman" panose="02020603050405020304" pitchFamily="18" charset="0"/>
                    <a:cs typeface="Times New Roman" panose="02020603050405020304" pitchFamily="18" charset="0"/>
                  </a:rPr>
                  <a:t>two</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male</a:t>
                </a:r>
                <a:r>
                  <a:rPr lang="en-IN" sz="1600" dirty="0" smtClean="0">
                    <a:solidFill>
                      <a:srgbClr val="0B5ED7"/>
                    </a:solidFill>
                    <a:latin typeface="Times New Roman" panose="02020603050405020304" pitchFamily="18" charset="0"/>
                    <a:cs typeface="Times New Roman" panose="02020603050405020304" pitchFamily="18" charset="0"/>
                  </a:rPr>
                  <a:t> and </a:t>
                </a:r>
                <a:r>
                  <a:rPr lang="en-IN" sz="1600" b="1" dirty="0" smtClean="0">
                    <a:solidFill>
                      <a:srgbClr val="0B5ED7"/>
                    </a:solidFill>
                    <a:latin typeface="Times New Roman" panose="02020603050405020304" pitchFamily="18" charset="0"/>
                    <a:cs typeface="Times New Roman" panose="02020603050405020304" pitchFamily="18" charset="0"/>
                  </a:rPr>
                  <a:t>female,</a:t>
                </a:r>
                <a:r>
                  <a:rPr lang="en-IN" sz="1600" dirty="0" smtClean="0">
                    <a:solidFill>
                      <a:srgbClr val="0B5ED7"/>
                    </a:solidFill>
                    <a:latin typeface="Times New Roman" panose="02020603050405020304" pitchFamily="18" charset="0"/>
                    <a:cs typeface="Times New Roman" panose="02020603050405020304" pitchFamily="18" charset="0"/>
                  </a:rPr>
                  <a:t> then we use the coding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t>
                </a:r>
                <a:r>
                  <a:rPr lang="en-IN" sz="1600" dirty="0" smtClean="0">
                    <a:solidFill>
                      <a:srgbClr val="0B5ED7"/>
                    </a:solidFill>
                    <a:latin typeface="Times New Roman" panose="02020603050405020304" pitchFamily="18" charset="0"/>
                    <a:cs typeface="Times New Roman" panose="02020603050405020304" pitchFamily="18" charset="0"/>
                  </a:rPr>
                  <a:t>0 = female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t>
                </a:r>
                <a:r>
                  <a:rPr lang="en-IN" sz="1600" dirty="0" smtClean="0">
                    <a:solidFill>
                      <a:srgbClr val="0B5ED7"/>
                    </a:solidFill>
                    <a:latin typeface="Times New Roman" panose="02020603050405020304" pitchFamily="18" charset="0"/>
                    <a:cs typeface="Times New Roman" panose="02020603050405020304" pitchFamily="18" charset="0"/>
                  </a:rPr>
                  <a:t>         1 = male</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can encode </a:t>
                </a:r>
                <a:r>
                  <a:rPr lang="en-IN" sz="1600" b="1" dirty="0" smtClean="0">
                    <a:solidFill>
                      <a:srgbClr val="0B5ED7"/>
                    </a:solidFill>
                    <a:latin typeface="Times New Roman" panose="02020603050405020304" pitchFamily="18" charset="0"/>
                    <a:cs typeface="Times New Roman" panose="02020603050405020304" pitchFamily="18" charset="0"/>
                  </a:rPr>
                  <a:t>four</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East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West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North</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South</a:t>
                </a:r>
                <a:r>
                  <a:rPr lang="en-IN" sz="1600" dirty="0" smtClean="0">
                    <a:solidFill>
                      <a:srgbClr val="0B5ED7"/>
                    </a:solidFill>
                    <a:latin typeface="Times New Roman" panose="02020603050405020304" pitchFamily="18" charset="0"/>
                    <a:cs typeface="Times New Roman" panose="02020603050405020304" pitchFamily="18" charset="0"/>
                  </a:rPr>
                  <a:t> using two bits, for example</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00 : North</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01 : East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10 : West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11 : South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t>
                </a:r>
                <a:endParaRPr lang="en-IN" sz="16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We can encode </a:t>
                </a:r>
                <a:r>
                  <a:rPr lang="en-IN" sz="1600" b="1" dirty="0">
                    <a:solidFill>
                      <a:srgbClr val="0B5ED7"/>
                    </a:solidFill>
                    <a:latin typeface="Times New Roman" panose="02020603050405020304" pitchFamily="18" charset="0"/>
                    <a:cs typeface="Times New Roman" panose="02020603050405020304" pitchFamily="18" charset="0"/>
                  </a:rPr>
                  <a:t>eight</a:t>
                </a:r>
                <a:r>
                  <a:rPr lang="en-IN" sz="1600" dirty="0">
                    <a:solidFill>
                      <a:srgbClr val="0B5ED7"/>
                    </a:solidFill>
                    <a:latin typeface="Times New Roman" panose="02020603050405020304" pitchFamily="18" charset="0"/>
                    <a:cs typeface="Times New Roman" panose="02020603050405020304" pitchFamily="18" charset="0"/>
                  </a:rPr>
                  <a:t> values say eight different colours, we need to use </a:t>
                </a:r>
                <a:r>
                  <a:rPr lang="en-IN" sz="1600" b="1" dirty="0">
                    <a:solidFill>
                      <a:srgbClr val="0B5ED7"/>
                    </a:solidFill>
                    <a:latin typeface="Times New Roman" panose="02020603050405020304" pitchFamily="18" charset="0"/>
                    <a:cs typeface="Times New Roman" panose="02020603050405020304" pitchFamily="18" charset="0"/>
                  </a:rPr>
                  <a:t>three</a:t>
                </a:r>
                <a:r>
                  <a:rPr lang="en-IN" sz="1600" dirty="0">
                    <a:solidFill>
                      <a:srgbClr val="0B5ED7"/>
                    </a:solidFill>
                    <a:latin typeface="Times New Roman" panose="02020603050405020304" pitchFamily="18" charset="0"/>
                    <a:cs typeface="Times New Roman" panose="02020603050405020304" pitchFamily="18" charset="0"/>
                  </a:rPr>
                  <a:t> bits, such as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000 : Violet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001 : Indigo</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010 : Blue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011 : Green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100 : Yellow</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101 : Orange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110 : Red</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111 : White	</a:t>
                </a:r>
              </a:p>
              <a:p>
                <a:pPr marL="53975" lvl="1" indent="0" algn="just">
                  <a:buNone/>
                </a:pPr>
                <a:endParaRPr lang="en-IN" sz="1600" dirty="0">
                  <a:latin typeface="Times New Roman" panose="02020603050405020304" pitchFamily="18" charset="0"/>
                  <a:cs typeface="Times New Roman" panose="02020603050405020304" pitchFamily="18" charset="0"/>
                </a:endParaRPr>
              </a:p>
              <a:p>
                <a:pPr marL="53975" lvl="1" indent="0" algn="just">
                  <a:buNone/>
                </a:pPr>
                <a:r>
                  <a:rPr lang="en-IN" sz="1600" dirty="0" smtClean="0">
                    <a:solidFill>
                      <a:srgbClr val="A50021"/>
                    </a:solidFill>
                    <a:latin typeface="Times New Roman" panose="02020603050405020304" pitchFamily="18" charset="0"/>
                    <a:cs typeface="Times New Roman" panose="02020603050405020304" pitchFamily="18" charset="0"/>
                  </a:rPr>
                  <a:t>Thus, in general, to code </a:t>
                </a:r>
                <a:r>
                  <a:rPr lang="en-IN" sz="1600" i="1" dirty="0">
                    <a:solidFill>
                      <a:srgbClr val="A50021"/>
                    </a:solidFill>
                    <a:latin typeface="Times New Roman" panose="02020603050405020304" pitchFamily="18" charset="0"/>
                    <a:cs typeface="Times New Roman" panose="02020603050405020304" pitchFamily="18" charset="0"/>
                  </a:rPr>
                  <a:t>m</a:t>
                </a:r>
                <a:r>
                  <a:rPr lang="en-IN" sz="1600" dirty="0">
                    <a:solidFill>
                      <a:srgbClr val="A50021"/>
                    </a:solidFill>
                    <a:latin typeface="Times New Roman" panose="02020603050405020304" pitchFamily="18" charset="0"/>
                    <a:cs typeface="Times New Roman" panose="02020603050405020304" pitchFamily="18" charset="0"/>
                  </a:rPr>
                  <a:t> values, each in a distinct manner, we need </a:t>
                </a:r>
                <a:r>
                  <a:rPr lang="en-IN" sz="1600" i="1" dirty="0">
                    <a:solidFill>
                      <a:srgbClr val="A50021"/>
                    </a:solidFill>
                    <a:latin typeface="Times New Roman" panose="02020603050405020304" pitchFamily="18" charset="0"/>
                    <a:cs typeface="Times New Roman" panose="02020603050405020304" pitchFamily="18" charset="0"/>
                  </a:rPr>
                  <a:t>n</a:t>
                </a:r>
                <a:r>
                  <a:rPr lang="en-IN" sz="1600" dirty="0">
                    <a:solidFill>
                      <a:srgbClr val="A50021"/>
                    </a:solidFill>
                    <a:latin typeface="Times New Roman" panose="02020603050405020304" pitchFamily="18" charset="0"/>
                    <a:cs typeface="Times New Roman" panose="02020603050405020304" pitchFamily="18" charset="0"/>
                  </a:rPr>
                  <a:t> bits such that</a:t>
                </a:r>
                <a14:m>
                  <m:oMath xmlns:m="http://schemas.openxmlformats.org/officeDocument/2006/math">
                    <m:r>
                      <a:rPr lang="en-IN" sz="1600" i="1" dirty="0">
                        <a:solidFill>
                          <a:srgbClr val="A50021"/>
                        </a:solidFill>
                        <a:latin typeface="Cambria Math" panose="02040503050406030204" pitchFamily="18" charset="0"/>
                        <a:cs typeface="Times New Roman" panose="02020603050405020304" pitchFamily="18" charset="0"/>
                      </a:rPr>
                      <m:t> </m:t>
                    </m:r>
                    <m:r>
                      <a:rPr lang="en-IN" sz="1600" i="1" dirty="0">
                        <a:solidFill>
                          <a:srgbClr val="A50021"/>
                        </a:solidFill>
                        <a:latin typeface="Cambria Math" panose="02040503050406030204" pitchFamily="18" charset="0"/>
                        <a:cs typeface="Times New Roman" panose="02020603050405020304" pitchFamily="18" charset="0"/>
                      </a:rPr>
                      <m:t>𝑚</m:t>
                    </m:r>
                    <m:r>
                      <a:rPr lang="en-IN" sz="1600" i="1" dirty="0">
                        <a:solidFill>
                          <a:srgbClr val="A50021"/>
                        </a:solidFill>
                        <a:latin typeface="Cambria Math" panose="02040503050406030204" pitchFamily="18" charset="0"/>
                        <a:cs typeface="Times New Roman" panose="02020603050405020304" pitchFamily="18" charset="0"/>
                      </a:rPr>
                      <m:t>=</m:t>
                    </m:r>
                    <m:sSup>
                      <m:sSupPr>
                        <m:ctrlPr>
                          <a:rPr lang="en-IN" sz="1600" i="1" dirty="0">
                            <a:solidFill>
                              <a:srgbClr val="A50021"/>
                            </a:solidFill>
                            <a:latin typeface="Cambria Math" panose="02040503050406030204" pitchFamily="18" charset="0"/>
                            <a:cs typeface="Times New Roman" panose="02020603050405020304" pitchFamily="18" charset="0"/>
                          </a:rPr>
                        </m:ctrlPr>
                      </m:sSupPr>
                      <m:e>
                        <m:r>
                          <a:rPr lang="en-IN" sz="1600" i="1" dirty="0">
                            <a:solidFill>
                              <a:srgbClr val="A50021"/>
                            </a:solidFill>
                            <a:latin typeface="Cambria Math" panose="02040503050406030204" pitchFamily="18" charset="0"/>
                            <a:cs typeface="Times New Roman" panose="02020603050405020304" pitchFamily="18" charset="0"/>
                          </a:rPr>
                          <m:t>2</m:t>
                        </m:r>
                      </m:e>
                      <m:sup>
                        <m:r>
                          <a:rPr lang="en-IN" sz="1600" i="1" dirty="0">
                            <a:solidFill>
                              <a:srgbClr val="A50021"/>
                            </a:solidFill>
                            <a:latin typeface="Cambria Math" panose="02040503050406030204" pitchFamily="18" charset="0"/>
                            <a:cs typeface="Times New Roman" panose="02020603050405020304" pitchFamily="18" charset="0"/>
                          </a:rPr>
                          <m:t>𝑛</m:t>
                        </m:r>
                      </m:sup>
                    </m:sSup>
                  </m:oMath>
                </a14:m>
                <a:r>
                  <a:rPr lang="en-IN" sz="1600" dirty="0">
                    <a:solidFill>
                      <a:srgbClr val="A50021"/>
                    </a:solidFill>
                    <a:latin typeface="Times New Roman" panose="02020603050405020304" pitchFamily="18" charset="0"/>
                    <a:cs typeface="Times New Roman" panose="02020603050405020304" pitchFamily="18" charset="0"/>
                  </a:rPr>
                  <a:t>.</a:t>
                </a: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2838" y="1310640"/>
                <a:ext cx="8425339" cy="4869180"/>
              </a:xfrm>
              <a:blipFill rotWithShape="1">
                <a:blip r:embed="rId2"/>
                <a:stretch>
                  <a:fillRect l="-217" t="-1126"/>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9" name="TextBox 8"/>
              <p:cNvSpPr txBox="1"/>
              <p:nvPr/>
            </p:nvSpPr>
            <p:spPr>
              <a:xfrm>
                <a:off x="3309257" y="19643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=2(=</m:t>
                      </m:r>
                      <m:sSup>
                        <m:sSupPr>
                          <m:ctrlPr>
                            <a:rPr lang="en-IN" sz="1600" i="1" dirty="0">
                              <a:solidFill>
                                <a:srgbClr val="0B5ED7"/>
                              </a:solidFill>
                              <a:latin typeface="Cambria Math" panose="02040503050406030204" pitchFamily="18" charset="0"/>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=1)</m:t>
                      </m:r>
                    </m:oMath>
                  </m:oMathPara>
                </a14:m>
                <a:endParaRPr lang="en-US" dirty="0">
                  <a:solidFill>
                    <a:srgbClr val="0B5ED7"/>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09257" y="1964323"/>
                <a:ext cx="2122713" cy="338554"/>
              </a:xfrm>
              <a:prstGeom prst="rect">
                <a:avLst/>
              </a:prstGeom>
              <a:blipFill rotWithShape="1">
                <a:blip r:embed="rId3"/>
                <a:stretch>
                  <a:fillRect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83596" y="29598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=4(=</m:t>
                      </m:r>
                      <m:sSup>
                        <m:sSupPr>
                          <m:ctrlPr>
                            <a:rPr lang="en-IN" sz="1600" i="1" dirty="0">
                              <a:solidFill>
                                <a:srgbClr val="0B5ED7"/>
                              </a:solidFill>
                              <a:latin typeface="Cambria Math" panose="02040503050406030204" pitchFamily="18" charset="0"/>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=2)</m:t>
                      </m:r>
                    </m:oMath>
                  </m:oMathPara>
                </a14:m>
                <a:endParaRPr lang="en-US" dirty="0">
                  <a:solidFill>
                    <a:srgbClr val="0B5ED7"/>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83578" y="2959823"/>
                <a:ext cx="2122713" cy="338554"/>
              </a:xfrm>
              <a:prstGeom prst="rect">
                <a:avLst/>
              </a:prstGeom>
              <a:blipFill rotWithShape="1">
                <a:blip r:embed="rId4"/>
                <a:stretch>
                  <a:fillRect b="-109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83596" y="466670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=8(=</m:t>
                      </m:r>
                      <m:sSup>
                        <m:sSupPr>
                          <m:ctrlPr>
                            <a:rPr lang="en-IN" sz="1600" i="1" dirty="0">
                              <a:solidFill>
                                <a:srgbClr val="0B5ED7"/>
                              </a:solidFill>
                              <a:latin typeface="Cambria Math" panose="02040503050406030204" pitchFamily="18" charset="0"/>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=3)</m:t>
                      </m:r>
                    </m:oMath>
                  </m:oMathPara>
                </a14:m>
                <a:endParaRPr lang="en-US" dirty="0">
                  <a:solidFill>
                    <a:srgbClr val="0B5ED7"/>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583578" y="4666703"/>
                <a:ext cx="2122713" cy="338554"/>
              </a:xfrm>
              <a:prstGeom prst="rect">
                <a:avLst/>
              </a:prstGeom>
              <a:blipFill rotWithShape="1">
                <a:blip r:embed="rId5"/>
                <a:stretch>
                  <a:fillRect b="-10909"/>
                </a:stretch>
              </a:blipFill>
            </p:spPr>
            <p:txBody>
              <a:bodyPr/>
              <a:lstStyle/>
              <a:p>
                <a:r>
                  <a:rPr lang="en-IN">
                    <a:noFill/>
                  </a:rPr>
                  <a:t> </a:t>
                </a:r>
              </a:p>
            </p:txBody>
          </p:sp>
        </mc:Fallback>
      </mc:AlternateContent>
    </p:spTree>
    <p:extLst>
      <p:ext uri="{BB962C8B-B14F-4D97-AF65-F5344CB8AC3E}">
        <p14:creationId xmlns:p14="http://schemas.microsoft.com/office/powerpoint/2010/main" val="31144278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rmAutofit fontScale="90000"/>
          </a:bodyPr>
          <a:lstStyle/>
          <a:p>
            <a:r>
              <a:rPr lang="en-IN" sz="4000" dirty="0">
                <a:solidFill>
                  <a:srgbClr val="A50021"/>
                </a:solidFill>
                <a:latin typeface="Times New Roman" panose="02020603050405020304" pitchFamily="18" charset="0"/>
                <a:cs typeface="Times New Roman" panose="02020603050405020304" pitchFamily="18" charset="0"/>
              </a:rPr>
              <a:t>Entropy in Messages</a:t>
            </a:r>
            <a:endParaRPr lang="en-US" sz="40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7598" y="1501140"/>
                <a:ext cx="8425339" cy="4671060"/>
              </a:xfrm>
            </p:spPr>
            <p:txBody>
              <a:bodyPr>
                <a:normAutofit/>
              </a:bodyPr>
              <a:lstStyle/>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In this point, we can note that to identify an object, if it is encoded with bits, then we have to ask questions in an alternative way. For example</a:t>
                </a:r>
              </a:p>
              <a:p>
                <a:pPr marL="2168525" lvl="8" indent="-285750" algn="just"/>
                <a:endParaRPr lang="en-IN" sz="800" dirty="0">
                  <a:latin typeface="Times New Roman" panose="02020603050405020304" pitchFamily="18" charset="0"/>
                  <a:cs typeface="Times New Roman" panose="02020603050405020304" pitchFamily="18" charset="0"/>
                </a:endParaRP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first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second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third bit 0?		and so on</a:t>
                </a:r>
              </a:p>
              <a:p>
                <a:pPr marL="2168525" lvl="8" indent="-285750" algn="just"/>
                <a:endParaRPr lang="en-IN" sz="800" dirty="0" smtClean="0">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Thus, we need </a:t>
                </a:r>
                <a:r>
                  <a:rPr lang="en-IN" sz="1800" i="1" dirty="0" smtClean="0">
                    <a:latin typeface="Times New Roman" panose="02020603050405020304" pitchFamily="18" charset="0"/>
                    <a:cs typeface="Times New Roman" panose="02020603050405020304" pitchFamily="18" charset="0"/>
                  </a:rPr>
                  <a:t>n </a:t>
                </a:r>
                <a:r>
                  <a:rPr lang="en-IN" sz="1800" dirty="0" smtClean="0">
                    <a:latin typeface="Times New Roman" panose="02020603050405020304" pitchFamily="18" charset="0"/>
                    <a:cs typeface="Times New Roman" panose="02020603050405020304" pitchFamily="18" charset="0"/>
                  </a:rPr>
                  <a:t>questions, if </a:t>
                </a:r>
                <a:r>
                  <a:rPr lang="en-IN" sz="1800" i="1" dirty="0" smtClean="0">
                    <a:latin typeface="Times New Roman" panose="02020603050405020304" pitchFamily="18" charset="0"/>
                    <a:cs typeface="Times New Roman" panose="02020603050405020304" pitchFamily="18" charset="0"/>
                  </a:rPr>
                  <a:t>m </a:t>
                </a:r>
                <a:r>
                  <a:rPr lang="en-IN" sz="1800" dirty="0" smtClean="0">
                    <a:latin typeface="Times New Roman" panose="02020603050405020304" pitchFamily="18" charset="0"/>
                    <a:cs typeface="Times New Roman" panose="02020603050405020304" pitchFamily="18" charset="0"/>
                  </a:rPr>
                  <a:t>objects are there such that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IN" sz="1800" i="1" dirty="0" smtClean="0">
                    <a:latin typeface="Times New Roman" panose="02020603050405020304" pitchFamily="18" charset="0"/>
                    <a:cs typeface="Times New Roman" panose="02020603050405020304" pitchFamily="18" charset="0"/>
                  </a:rPr>
                  <a:t>.</a:t>
                </a:r>
              </a:p>
              <a:p>
                <a:pPr marL="2168525" lvl="8" indent="-285750" algn="just"/>
                <a:endParaRPr lang="en-IN" sz="800" dirty="0" smtClean="0">
                  <a:solidFill>
                    <a:srgbClr val="0B5ED7"/>
                  </a:solidFill>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solidFill>
                      <a:srgbClr val="A50021"/>
                    </a:solidFill>
                    <a:latin typeface="Times New Roman" panose="02020603050405020304" pitchFamily="18" charset="0"/>
                    <a:cs typeface="Times New Roman" panose="02020603050405020304" pitchFamily="18" charset="0"/>
                  </a:rPr>
                  <a:t>The  above leads to (an alternative) and equivalent definition of entropy</a:t>
                </a:r>
                <a:endParaRPr lang="en-IN" sz="18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7598" y="1501140"/>
                <a:ext cx="8425339" cy="4671060"/>
              </a:xfrm>
              <a:blipFill rotWithShape="1">
                <a:blip r:embed="rId2"/>
                <a:stretch>
                  <a:fillRect t="-652" r="-579"/>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
        <p:nvSpPr>
          <p:cNvPr id="7" name="Rectangle 6"/>
          <p:cNvSpPr/>
          <p:nvPr/>
        </p:nvSpPr>
        <p:spPr>
          <a:xfrm>
            <a:off x="665306" y="4321560"/>
            <a:ext cx="7734300" cy="166014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number of bits needed to encode all the values in the most efficient way.</a:t>
            </a:r>
            <a:endParaRPr lang="en-US" i="1" dirty="0" smtClean="0">
              <a:solidFill>
                <a:prstClr val="black"/>
              </a:solidFill>
            </a:endParaRPr>
          </a:p>
        </p:txBody>
      </p:sp>
      <p:sp>
        <p:nvSpPr>
          <p:cNvPr id="8" name="Rounded Rectangle 7"/>
          <p:cNvSpPr/>
          <p:nvPr/>
        </p:nvSpPr>
        <p:spPr>
          <a:xfrm>
            <a:off x="665306" y="4325405"/>
            <a:ext cx="7734300" cy="609459"/>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9.3: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922793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69424"/>
                <a:ext cx="8425339" cy="4779915"/>
              </a:xfrm>
            </p:spPr>
            <p:txBody>
              <a:bodyPr>
                <a:normAutofit fontScale="92500" lnSpcReduction="10000"/>
              </a:bodyPr>
              <a:lstStyle/>
              <a:p>
                <a:pPr algn="just"/>
                <a:r>
                  <a:rPr lang="en-IN" sz="1800" dirty="0" smtClean="0">
                    <a:latin typeface="Times New Roman" panose="02020603050405020304" pitchFamily="18" charset="0"/>
                    <a:cs typeface="Times New Roman" panose="02020603050405020304" pitchFamily="18" charset="0"/>
                  </a:rPr>
                  <a:t>In the previous discussion, we have assumed that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the number of distinct objects is exactly a power of 2, that is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for some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𝑛</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800" dirty="0" smtClean="0">
                    <a:latin typeface="Times New Roman" panose="02020603050405020304" pitchFamily="18" charset="0"/>
                    <a:cs typeface="Times New Roman" panose="02020603050405020304" pitchFamily="18" charset="0"/>
                  </a:rPr>
                  <a:t> and all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likely. </a:t>
                </a:r>
              </a:p>
              <a:p>
                <a:pPr lvl="4" algn="just"/>
                <a:endParaRPr lang="en-US" sz="12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This is mere an assumption to make the discussion simplistic. </a:t>
                </a:r>
              </a:p>
              <a:p>
                <a:pPr lvl="7" algn="just"/>
                <a:endParaRPr lang="en-US" sz="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In the following we try to redefine the entropy calculation in more general case, that is, when </a:t>
                </a:r>
                <a14:m>
                  <m:oMath xmlns:m="http://schemas.openxmlformats.org/officeDocument/2006/math">
                    <m:r>
                      <m:rPr>
                        <m:sty m:val="p"/>
                      </m:rPr>
                      <a:rPr lang="en-IN" sz="1800" b="0" i="0" dirty="0" smtClean="0">
                        <a:latin typeface="Cambria Math" panose="02040503050406030204" pitchFamily="18" charset="0"/>
                        <a:ea typeface="Cambria Math" panose="02040503050406030204" pitchFamily="18" charset="0"/>
                        <a:cs typeface="Times New Roman" panose="02020603050405020304" pitchFamily="18" charset="0"/>
                      </a:rPr>
                      <m:t>m</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and not necessarily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probable. Let us consider a different instance of </a:t>
                </a:r>
                <a:r>
                  <a:rPr lang="en-US" sz="1800" i="1" dirty="0" smtClean="0">
                    <a:latin typeface="Times New Roman" panose="02020603050405020304" pitchFamily="18" charset="0"/>
                    <a:cs typeface="Times New Roman" panose="02020603050405020304" pitchFamily="18" charset="0"/>
                  </a:rPr>
                  <a:t>yes/no</a:t>
                </a:r>
                <a:r>
                  <a:rPr lang="en-US" sz="1800" dirty="0" smtClean="0">
                    <a:latin typeface="Times New Roman" panose="02020603050405020304" pitchFamily="18" charset="0"/>
                    <a:cs typeface="Times New Roman" panose="02020603050405020304" pitchFamily="18" charset="0"/>
                  </a:rPr>
                  <a:t> question game, which is as follows.</a:t>
                </a:r>
              </a:p>
              <a:p>
                <a:pPr algn="just"/>
                <a:endParaRPr lang="en-IN" sz="900" dirty="0">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B5ED7"/>
                    </a:solidFill>
                    <a:latin typeface="Times New Roman" panose="02020603050405020304" pitchFamily="18" charset="0"/>
                    <a:cs typeface="Times New Roman" panose="02020603050405020304" pitchFamily="18" charset="0"/>
                  </a:rPr>
                  <a:t>Example 9.8: Name game</a:t>
                </a:r>
              </a:p>
              <a:p>
                <a:pPr marL="0" indent="0" algn="just">
                  <a:buNone/>
                </a:pPr>
                <a:endParaRPr lang="en-IN" sz="900" b="1"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There are seven days: Sun, Mon,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ue, Wed,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hu, </a:t>
                </a:r>
                <a:r>
                  <a:rPr lang="en-IN" sz="1600" dirty="0">
                    <a:solidFill>
                      <a:srgbClr val="0B5ED7"/>
                    </a:solidFill>
                    <a:latin typeface="Times New Roman" panose="02020603050405020304" pitchFamily="18" charset="0"/>
                    <a:cs typeface="Times New Roman" panose="02020603050405020304" pitchFamily="18" charset="0"/>
                  </a:rPr>
                  <a:t>F</a:t>
                </a:r>
                <a:r>
                  <a:rPr lang="en-IN" sz="1600" dirty="0" smtClean="0">
                    <a:solidFill>
                      <a:srgbClr val="0B5ED7"/>
                    </a:solidFill>
                    <a:latin typeface="Times New Roman" panose="02020603050405020304" pitchFamily="18" charset="0"/>
                    <a:cs typeface="Times New Roman" panose="02020603050405020304" pitchFamily="18" charset="0"/>
                  </a:rPr>
                  <a:t>ri, Sat.</a:t>
                </a:r>
              </a:p>
              <a:p>
                <a:pPr lvl="8" algn="just"/>
                <a:r>
                  <a:rPr lang="en-IN" sz="600" dirty="0" smtClean="0">
                    <a:solidFill>
                      <a:srgbClr val="0B5ED7"/>
                    </a:solidFill>
                    <a:latin typeface="Times New Roman" panose="02020603050405020304" pitchFamily="18" charset="0"/>
                    <a:cs typeface="Times New Roman" panose="02020603050405020304" pitchFamily="18" charset="0"/>
                  </a:rPr>
                  <a:t> </a:t>
                </a:r>
              </a:p>
              <a:p>
                <a:pPr lvl="1" algn="just"/>
                <a:r>
                  <a:rPr lang="en-IN" sz="1600" dirty="0" smtClean="0">
                    <a:solidFill>
                      <a:srgbClr val="0B5ED7"/>
                    </a:solidFill>
                    <a:latin typeface="Times New Roman" panose="02020603050405020304" pitchFamily="18" charset="0"/>
                    <a:cs typeface="Times New Roman" panose="02020603050405020304" pitchFamily="18" charset="0"/>
                  </a:rPr>
                  <a:t>We are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1 </m:t>
                    </m:r>
                  </m:oMath>
                </a14:m>
                <a:r>
                  <a:rPr lang="en-US" sz="1600" dirty="0" smtClean="0">
                    <a:solidFill>
                      <a:srgbClr val="0B5ED7"/>
                    </a:solidFill>
                    <a:latin typeface="Times New Roman" panose="02020603050405020304" pitchFamily="18" charset="0"/>
                    <a:cs typeface="Times New Roman" panose="02020603050405020304" pitchFamily="18" charset="0"/>
                  </a:rPr>
                  <a:t>such values (each one chosen independently of the others, that is, repetitions are allowed). </a:t>
                </a:r>
                <a:r>
                  <a:rPr lang="en-US" sz="1600" dirty="0">
                    <a:solidFill>
                      <a:srgbClr val="0B5ED7"/>
                    </a:solidFill>
                    <a:latin typeface="Times New Roman" panose="02020603050405020304" pitchFamily="18" charset="0"/>
                    <a:cs typeface="Times New Roman" panose="02020603050405020304" pitchFamily="18" charset="0"/>
                  </a:rPr>
                  <a:t> </a:t>
                </a:r>
                <a:r>
                  <a:rPr lang="en-US" sz="1600" dirty="0" smtClean="0">
                    <a:solidFill>
                      <a:srgbClr val="0B5ED7"/>
                    </a:solidFill>
                    <a:latin typeface="Times New Roman" panose="02020603050405020304" pitchFamily="18" charset="0"/>
                    <a:cs typeface="Times New Roman" panose="02020603050405020304" pitchFamily="18" charset="0"/>
                  </a:rPr>
                  <a:t>Note that if </a:t>
                </a:r>
                <a:r>
                  <a:rPr lang="en-US" sz="1600" i="1" dirty="0" smtClean="0">
                    <a:solidFill>
                      <a:srgbClr val="0B5ED7"/>
                    </a:solidFill>
                    <a:latin typeface="Times New Roman" panose="02020603050405020304" pitchFamily="18" charset="0"/>
                    <a:cs typeface="Times New Roman" panose="02020603050405020304" pitchFamily="18" charset="0"/>
                  </a:rPr>
                  <a:t>k</a:t>
                </a:r>
                <a:r>
                  <a:rPr lang="en-US" sz="1600" dirty="0" smtClean="0">
                    <a:solidFill>
                      <a:srgbClr val="0B5ED7"/>
                    </a:solidFill>
                    <a:latin typeface="Times New Roman" panose="02020603050405020304" pitchFamily="18" charset="0"/>
                    <a:cs typeface="Times New Roman" panose="02020603050405020304" pitchFamily="18" charset="0"/>
                  </a:rPr>
                  <a:t> = 1, it is the type of game, we have already dealt with.</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denote the minimum number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𝑦𝑒𝑠</m:t>
                    </m:r>
                    <m:r>
                      <a:rPr lang="en-IN" sz="1600" i="1" dirty="0" smtClean="0">
                        <a:solidFill>
                          <a:srgbClr val="0B5ED7"/>
                        </a:solidFill>
                        <a:latin typeface="Cambria Math" panose="02040503050406030204" pitchFamily="18" charset="0"/>
                        <a:cs typeface="Times New Roman" panose="02020603050405020304" pitchFamily="18" charset="0"/>
                      </a:rPr>
                      <m:t>/</m:t>
                    </m:r>
                    <m:r>
                      <a:rPr lang="en-IN" sz="1600" i="1" dirty="0" smtClean="0">
                        <a:solidFill>
                          <a:srgbClr val="0B5ED7"/>
                        </a:solidFill>
                        <a:latin typeface="Cambria Math" panose="02040503050406030204" pitchFamily="18" charset="0"/>
                        <a:cs typeface="Times New Roman" panose="02020603050405020304" pitchFamily="18" charset="0"/>
                      </a:rPr>
                      <m:t>𝑛𝑜</m:t>
                    </m:r>
                  </m:oMath>
                </a14:m>
                <a:r>
                  <a:rPr lang="en-IN" sz="1600" dirty="0" smtClean="0">
                    <a:solidFill>
                      <a:srgbClr val="0B5ED7"/>
                    </a:solidFill>
                    <a:latin typeface="Times New Roman" panose="02020603050405020304" pitchFamily="18" charset="0"/>
                    <a:cs typeface="Times New Roman" panose="02020603050405020304" pitchFamily="18" charset="0"/>
                  </a:rPr>
                  <a:t> questions needed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cs typeface="Times New Roman" panose="02020603050405020304" pitchFamily="18" charset="0"/>
                      </a:rPr>
                      <m:t> </m:t>
                    </m:r>
                  </m:oMath>
                </a14:m>
                <a:r>
                  <a:rPr lang="en-IN" sz="1600" dirty="0" smtClean="0">
                    <a:solidFill>
                      <a:srgbClr val="0B5ED7"/>
                    </a:solidFill>
                    <a:latin typeface="Times New Roman" panose="02020603050405020304" pitchFamily="18" charset="0"/>
                    <a:cs typeface="Times New Roman" panose="02020603050405020304" pitchFamily="18" charset="0"/>
                  </a:rPr>
                  <a:t>unknown values drawn independently from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oMath>
                </a14:m>
                <a:r>
                  <a:rPr lang="en-IN" sz="1600" dirty="0" smtClean="0">
                    <a:solidFill>
                      <a:srgbClr val="0B5ED7"/>
                    </a:solidFill>
                    <a:latin typeface="Times New Roman" panose="02020603050405020304" pitchFamily="18" charset="0"/>
                    <a:cs typeface="Times New Roman" panose="02020603050405020304" pitchFamily="18" charset="0"/>
                  </a:rPr>
                  <a:t> possibilities as </a:t>
                </a:r>
                <a14:m>
                  <m:oMath xmlns:m="http://schemas.openxmlformats.org/officeDocument/2006/math">
                    <m:sSubSup>
                      <m:sSubSupPr>
                        <m:ctrlPr>
                          <a:rPr lang="en-IN" sz="1600" i="1" smtClean="0">
                            <a:solidFill>
                              <a:srgbClr val="0B5ED7"/>
                            </a:solidFill>
                            <a:latin typeface="Cambria Math" panose="02040503050406030204" pitchFamily="18" charset="0"/>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𝑘</m:t>
                        </m:r>
                      </m:sub>
                      <m:sup>
                        <m:r>
                          <a:rPr lang="en-IN" sz="1600" b="0" i="1" smtClean="0">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the entropy in this case.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lvl="1" algn="just"/>
                <a:r>
                  <a:rPr lang="en-US" sz="1600" dirty="0" smtClean="0">
                    <a:solidFill>
                      <a:srgbClr val="0B5ED7"/>
                    </a:solidFill>
                    <a:latin typeface="Times New Roman" panose="02020603050405020304" pitchFamily="18" charset="0"/>
                    <a:cs typeface="Times New Roman" panose="02020603050405020304" pitchFamily="18" charset="0"/>
                  </a:rPr>
                  <a:t>In other words,</a:t>
                </a:r>
                <a:r>
                  <a:rPr lang="en-IN" sz="16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1600" i="1">
                            <a:solidFill>
                              <a:srgbClr val="0B5ED7"/>
                            </a:solidFill>
                            <a:latin typeface="Cambria Math" panose="02040503050406030204" pitchFamily="18" charset="0"/>
                            <a:cs typeface="Times New Roman" panose="02020603050405020304" pitchFamily="18" charset="0"/>
                          </a:rPr>
                        </m:ctrlPr>
                      </m:sSubSupPr>
                      <m:e>
                        <m:r>
                          <a:rPr lang="en-IN" sz="1600" i="1">
                            <a:solidFill>
                              <a:srgbClr val="0B5ED7"/>
                            </a:solidFill>
                            <a:latin typeface="Cambria Math" panose="02040503050406030204" pitchFamily="18" charset="0"/>
                            <a:cs typeface="Times New Roman" panose="02020603050405020304" pitchFamily="18" charset="0"/>
                          </a:rPr>
                          <m:t>𝐸</m:t>
                        </m:r>
                      </m:e>
                      <m:sub>
                        <m:r>
                          <a:rPr lang="en-IN" sz="1600" i="1">
                            <a:solidFill>
                              <a:srgbClr val="0B5ED7"/>
                            </a:solidFill>
                            <a:latin typeface="Cambria Math" panose="02040503050406030204" pitchFamily="18" charset="0"/>
                            <a:cs typeface="Times New Roman" panose="02020603050405020304" pitchFamily="18" charset="0"/>
                          </a:rPr>
                          <m:t>𝑘</m:t>
                        </m:r>
                      </m:sub>
                      <m:sup>
                        <m:r>
                          <a:rPr lang="en-IN" sz="1600" i="1">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is the number of questions required to discriminate amongst </a:t>
                </a:r>
                <a14:m>
                  <m:oMath xmlns:m="http://schemas.openxmlformats.org/officeDocument/2006/math">
                    <m:sSup>
                      <m:sSupPr>
                        <m:ctrlPr>
                          <a:rPr lang="en-US" sz="1600" i="1" smtClean="0">
                            <a:solidFill>
                              <a:srgbClr val="0B5ED7"/>
                            </a:solidFill>
                            <a:latin typeface="Cambria Math" panose="02040503050406030204" pitchFamily="18" charset="0"/>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𝑚</m:t>
                        </m:r>
                      </m:e>
                      <m:sup>
                        <m:r>
                          <a:rPr lang="en-IN" sz="1600" b="0" i="1" smtClean="0">
                            <a:solidFill>
                              <a:srgbClr val="0B5ED7"/>
                            </a:solidFill>
                            <a:latin typeface="Cambria Math" panose="02040503050406030204" pitchFamily="18" charset="0"/>
                            <a:cs typeface="Times New Roman" panose="02020603050405020304" pitchFamily="18" charset="0"/>
                          </a:rPr>
                          <m:t>𝑘</m:t>
                        </m:r>
                      </m:sup>
                    </m:sSup>
                  </m:oMath>
                </a14:m>
                <a:r>
                  <a:rPr lang="en-US" sz="1600" dirty="0" smtClean="0">
                    <a:solidFill>
                      <a:srgbClr val="0B5ED7"/>
                    </a:solidFill>
                    <a:latin typeface="Times New Roman" panose="02020603050405020304" pitchFamily="18" charset="0"/>
                    <a:cs typeface="Times New Roman" panose="02020603050405020304" pitchFamily="18" charset="0"/>
                  </a:rPr>
                  <a:t> distinct possibilities.</a:t>
                </a:r>
                <a:endParaRPr lang="en-US" sz="16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369424"/>
                <a:ext cx="8425339" cy="4779915"/>
              </a:xfrm>
              <a:blipFill rotWithShape="1">
                <a:blip r:embed="rId2"/>
                <a:stretch>
                  <a:fillRect l="-507" t="-765" r="-43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Messages when </a:t>
                </a:r>
                <a:r>
                  <a:rPr lang="en-IN" sz="4000" dirty="0" smtClean="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smtClean="0">
                        <a:solidFill>
                          <a:srgbClr val="A50021"/>
                        </a:solidFill>
                        <a:latin typeface="Cambria Math" panose="02040503050406030204" pitchFamily="18" charset="0"/>
                        <a:cs typeface="Times New Roman" panose="02020603050405020304" pitchFamily="18" charset="0"/>
                      </a:rPr>
                      <m:t>𝑚</m:t>
                    </m:r>
                    <m: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smtClean="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3"/>
                <a:stretch>
                  <a:fillRect l="-3643" t="-38462" b="-54945"/>
                </a:stretch>
              </a:blipFill>
            </p:spPr>
            <p:txBody>
              <a:bodyPr/>
              <a:lstStyle/>
              <a:p>
                <a:r>
                  <a:rPr lang="en-IN">
                    <a:noFill/>
                  </a:rPr>
                  <a:t> </a:t>
                </a:r>
              </a:p>
            </p:txBody>
          </p:sp>
        </mc:Fallback>
      </mc:AlternateContent>
    </p:spTree>
    <p:extLst>
      <p:ext uri="{BB962C8B-B14F-4D97-AF65-F5344CB8AC3E}">
        <p14:creationId xmlns:p14="http://schemas.microsoft.com/office/powerpoint/2010/main" val="1693300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A Decision Tree is an important data structure known to solve many computational problems</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9.1: Binary Decision Tree</a:t>
            </a:r>
            <a:endParaRPr lang="en-US" sz="300" b="1" dirty="0" smtClean="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398" y="3429035"/>
            <a:ext cx="43434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270" y="3428999"/>
            <a:ext cx="7399896" cy="27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828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165860"/>
                <a:ext cx="8425339" cy="5158740"/>
              </a:xfrm>
            </p:spPr>
            <p:txBody>
              <a:bodyPr>
                <a:normAutofit lnSpcReduction="10000"/>
              </a:bodyPr>
              <a:lstStyle/>
              <a:p>
                <a:pPr algn="just"/>
                <a:r>
                  <a:rPr lang="en-IN" sz="1600" dirty="0" smtClean="0">
                    <a:solidFill>
                      <a:srgbClr val="0B5ED7"/>
                    </a:solidFill>
                    <a:latin typeface="Times New Roman" panose="02020603050405020304" pitchFamily="18" charset="0"/>
                    <a:cs typeface="Times New Roman" panose="02020603050405020304" pitchFamily="18" charset="0"/>
                  </a:rPr>
                  <a:t>Here,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=7</m:t>
                    </m:r>
                  </m:oMath>
                </a14:m>
                <a:r>
                  <a:rPr lang="en-IN" sz="1600" dirty="0" smtClean="0">
                    <a:solidFill>
                      <a:srgbClr val="0B5ED7"/>
                    </a:solidFill>
                    <a:latin typeface="Times New Roman" panose="02020603050405020304" pitchFamily="18" charset="0"/>
                    <a:cs typeface="Times New Roman" panose="02020603050405020304" pitchFamily="18" charset="0"/>
                  </a:rPr>
                  <a:t> (as stated in the game of sequence of days) and </a:t>
                </a:r>
                <a:r>
                  <a:rPr lang="en-IN" sz="1600" i="1" dirty="0" smtClean="0">
                    <a:solidFill>
                      <a:srgbClr val="0B5ED7"/>
                    </a:solidFill>
                    <a:latin typeface="Times New Roman" panose="02020603050405020304" pitchFamily="18" charset="0"/>
                    <a:cs typeface="Times New Roman" panose="02020603050405020304" pitchFamily="18" charset="0"/>
                  </a:rPr>
                  <a:t>k</a:t>
                </a:r>
                <a:r>
                  <a:rPr lang="en-IN" sz="1600" dirty="0" smtClean="0">
                    <a:solidFill>
                      <a:srgbClr val="0B5ED7"/>
                    </a:solidFill>
                    <a:latin typeface="Times New Roman" panose="02020603050405020304" pitchFamily="18" charset="0"/>
                    <a:cs typeface="Times New Roman" panose="02020603050405020304" pitchFamily="18" charset="0"/>
                  </a:rPr>
                  <a:t> = 6 (say). </a:t>
                </a:r>
              </a:p>
              <a:p>
                <a:pPr lvl="8" algn="just"/>
                <a:endParaRPr lang="en-IN" sz="400" dirty="0" smtClean="0">
                  <a:solidFill>
                    <a:srgbClr val="0B5ED7"/>
                  </a:solidFill>
                  <a:latin typeface="Times New Roman" panose="02020603050405020304" pitchFamily="18" charset="0"/>
                  <a:cs typeface="Times New Roman" panose="02020603050405020304" pitchFamily="18" charset="0"/>
                </a:endParaRPr>
              </a:p>
              <a:p>
                <a:pPr algn="just"/>
                <a:r>
                  <a:rPr lang="en-IN" sz="1600" dirty="0" smtClean="0">
                    <a:solidFill>
                      <a:srgbClr val="0B5ED7"/>
                    </a:solidFill>
                    <a:latin typeface="Times New Roman" panose="02020603050405020304" pitchFamily="18" charset="0"/>
                    <a:cs typeface="Times New Roman" panose="02020603050405020304" pitchFamily="18" charset="0"/>
                  </a:rPr>
                  <a:t>An arbitrary sequence may be {Tue, Thu, Tue, Mon, Sun, Tue}, etc. There are </a:t>
                </a:r>
                <a14:m>
                  <m:oMath xmlns:m="http://schemas.openxmlformats.org/officeDocument/2006/math">
                    <m:sSup>
                      <m:sSupPr>
                        <m:ctrlPr>
                          <a:rPr lang="en-IN" sz="1600" i="1" smtClean="0">
                            <a:solidFill>
                              <a:srgbClr val="0B5ED7"/>
                            </a:solidFill>
                            <a:latin typeface="Cambria Math" panose="02040503050406030204" pitchFamily="18" charset="0"/>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r>
                      <a:rPr lang="en-IN" sz="1600" b="0" i="1" smtClean="0">
                        <a:solidFill>
                          <a:srgbClr val="0B5ED7"/>
                        </a:solidFill>
                        <a:latin typeface="Cambria Math" panose="02040503050406030204" pitchFamily="18" charset="0"/>
                        <a:cs typeface="Times New Roman" panose="02020603050405020304" pitchFamily="18" charset="0"/>
                      </a:rPr>
                      <m:t>=117649</m:t>
                    </m:r>
                  </m:oMath>
                </a14:m>
                <a:r>
                  <a:rPr lang="en-US" sz="1600" dirty="0" smtClean="0">
                    <a:solidFill>
                      <a:srgbClr val="0B5ED7"/>
                    </a:solidFill>
                    <a:latin typeface="Times New Roman" panose="02020603050405020304" pitchFamily="18" charset="0"/>
                    <a:cs typeface="Times New Roman" panose="02020603050405020304" pitchFamily="18" charset="0"/>
                  </a:rPr>
                  <a:t> possible sequences of six days.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From our previous understanding, we can say that the minimum number of </a:t>
                </a:r>
                <a14:m>
                  <m:oMath xmlns:m="http://schemas.openxmlformats.org/officeDocument/2006/math">
                    <m:r>
                      <a:rPr lang="en-US" sz="1600" i="1" dirty="0" smtClean="0">
                        <a:solidFill>
                          <a:srgbClr val="0B5ED7"/>
                        </a:solidFill>
                        <a:latin typeface="Cambria Math" panose="02040503050406030204" pitchFamily="18" charset="0"/>
                        <a:cs typeface="Times New Roman" panose="02020603050405020304" pitchFamily="18" charset="0"/>
                      </a:rPr>
                      <m:t>𝑦𝑒𝑠</m:t>
                    </m:r>
                    <m:r>
                      <a:rPr lang="en-US" sz="1600" i="1" dirty="0" smtClean="0">
                        <a:solidFill>
                          <a:srgbClr val="0B5ED7"/>
                        </a:solidFill>
                        <a:latin typeface="Cambria Math" panose="02040503050406030204" pitchFamily="18" charset="0"/>
                        <a:cs typeface="Times New Roman" panose="02020603050405020304" pitchFamily="18" charset="0"/>
                      </a:rPr>
                      <m:t>/</m:t>
                    </m:r>
                    <m:r>
                      <a:rPr lang="en-US" sz="1600" i="1" dirty="0" smtClean="0">
                        <a:solidFill>
                          <a:srgbClr val="0B5ED7"/>
                        </a:solidFill>
                        <a:latin typeface="Cambria Math" panose="02040503050406030204" pitchFamily="18" charset="0"/>
                        <a:cs typeface="Times New Roman" panose="02020603050405020304" pitchFamily="18" charset="0"/>
                      </a:rPr>
                      <m:t>𝑛𝑜</m:t>
                    </m:r>
                  </m:oMath>
                </a14:m>
                <a:r>
                  <a:rPr lang="en-US" sz="1600" dirty="0" smtClean="0">
                    <a:solidFill>
                      <a:srgbClr val="0B5ED7"/>
                    </a:solidFill>
                    <a:latin typeface="Times New Roman" panose="02020603050405020304" pitchFamily="18" charset="0"/>
                    <a:cs typeface="Times New Roman" panose="02020603050405020304" pitchFamily="18" charset="0"/>
                  </a:rPr>
                  <a:t> questions that is required to identify such a sequence  is</a:t>
                </a:r>
                <a14:m>
                  <m:oMath xmlns:m="http://schemas.openxmlformats.org/officeDocument/2006/math">
                    <m:func>
                      <m:funcPr>
                        <m:ctrlPr>
                          <a:rPr lang="en-US" sz="1600" i="1" smtClean="0">
                            <a:solidFill>
                              <a:srgbClr val="0B5ED7"/>
                            </a:solidFill>
                            <a:latin typeface="Cambria Math" panose="02040503050406030204" pitchFamily="18" charset="0"/>
                            <a:cs typeface="Times New Roman" panose="02020603050405020304" pitchFamily="18" charset="0"/>
                          </a:rPr>
                        </m:ctrlPr>
                      </m:funcPr>
                      <m:fName>
                        <m:r>
                          <a:rPr lang="en-IN" sz="1600" b="0" i="1" smtClean="0">
                            <a:solidFill>
                              <a:srgbClr val="0B5ED7"/>
                            </a:solidFill>
                            <a:latin typeface="Cambria Math" panose="02040503050406030204" pitchFamily="18" charset="0"/>
                            <a:cs typeface="Times New Roman" panose="02020603050405020304" pitchFamily="18" charset="0"/>
                          </a:rPr>
                          <m:t> </m:t>
                        </m:r>
                        <m:sSub>
                          <m:sSubPr>
                            <m:ctrlPr>
                              <a:rPr lang="en-US" sz="1600" i="1" smtClean="0">
                                <a:solidFill>
                                  <a:srgbClr val="0B5ED7"/>
                                </a:solidFill>
                                <a:latin typeface="Cambria Math" panose="02040503050406030204" pitchFamily="18" charset="0"/>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r>
                          <a:rPr lang="en-IN" sz="1600" b="0" i="1" smtClean="0">
                            <a:solidFill>
                              <a:srgbClr val="0B5ED7"/>
                            </a:solidFill>
                            <a:latin typeface="Cambria Math" panose="02040503050406030204" pitchFamily="18" charset="0"/>
                            <a:cs typeface="Times New Roman" panose="02020603050405020304" pitchFamily="18" charset="0"/>
                          </a:rPr>
                          <m:t>11769</m:t>
                        </m:r>
                      </m:e>
                    </m:func>
                    <m:r>
                      <a:rPr lang="en-IN" sz="1600" b="0" i="1" smtClean="0">
                        <a:solidFill>
                          <a:srgbClr val="0B5ED7"/>
                        </a:solidFill>
                        <a:latin typeface="Cambria Math" panose="02040503050406030204" pitchFamily="18" charset="0"/>
                        <a:cs typeface="Times New Roman" panose="02020603050405020304" pitchFamily="18" charset="0"/>
                      </a:rPr>
                      <m:t>=16.8443</m:t>
                    </m:r>
                  </m:oMath>
                </a14:m>
                <a:r>
                  <a:rPr lang="en-US" sz="1600" dirty="0" smtClean="0">
                    <a:solidFill>
                      <a:srgbClr val="0B5ED7"/>
                    </a:solidFill>
                    <a:latin typeface="Times New Roman" panose="02020603050405020304" pitchFamily="18" charset="0"/>
                    <a:cs typeface="Times New Roman" panose="02020603050405020304" pitchFamily="18" charset="0"/>
                  </a:rPr>
                  <a:t>.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Since, this is a non integer number, and the number of question should be an integer, we can say </a:t>
                </a:r>
                <a:r>
                  <a:rPr lang="en-US" sz="1600" i="1" dirty="0" smtClean="0">
                    <a:solidFill>
                      <a:srgbClr val="0B5ED7"/>
                    </a:solidFill>
                    <a:latin typeface="Times New Roman" panose="02020603050405020304" pitchFamily="18" charset="0"/>
                    <a:cs typeface="Times New Roman" panose="02020603050405020304" pitchFamily="18" charset="0"/>
                  </a:rPr>
                  <a:t>17 </a:t>
                </a:r>
                <a:r>
                  <a:rPr lang="en-US" sz="1600" dirty="0" smtClean="0">
                    <a:solidFill>
                      <a:srgbClr val="0B5ED7"/>
                    </a:solidFill>
                    <a:latin typeface="Times New Roman" panose="02020603050405020304" pitchFamily="18" charset="0"/>
                    <a:cs typeface="Times New Roman" panose="02020603050405020304" pitchFamily="18" charset="0"/>
                  </a:rPr>
                  <a:t>questions are required. Thus,</a:t>
                </a:r>
              </a:p>
              <a:p>
                <a:pPr lvl="5" algn="just"/>
                <a:endParaRPr lang="en-US" sz="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6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1600" i="1" smtClean="0">
                            <a:solidFill>
                              <a:srgbClr val="0B5ED7"/>
                            </a:solidFill>
                            <a:latin typeface="Cambria Math" panose="02040503050406030204" pitchFamily="18" charset="0"/>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6</m:t>
                        </m:r>
                      </m:sub>
                      <m:sup>
                        <m:r>
                          <a:rPr lang="en-IN" sz="1600" b="0" i="1" smtClean="0">
                            <a:solidFill>
                              <a:srgbClr val="0B5ED7"/>
                            </a:solidFill>
                            <a:latin typeface="Cambria Math" panose="02040503050406030204" pitchFamily="18" charset="0"/>
                            <a:cs typeface="Times New Roman" panose="02020603050405020304" pitchFamily="18" charset="0"/>
                          </a:rPr>
                          <m:t>7</m:t>
                        </m:r>
                      </m:sup>
                    </m:sSubSup>
                  </m:oMath>
                </a14:m>
                <a:r>
                  <a:rPr lang="en-IN" sz="16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IN" sz="1600" b="0" i="0" smtClean="0">
                        <a:solidFill>
                          <a:srgbClr val="0B5ED7"/>
                        </a:solidFill>
                        <a:latin typeface="Cambria Math" panose="02040503050406030204" pitchFamily="18" charset="0"/>
                        <a:cs typeface="Times New Roman" panose="02020603050405020304" pitchFamily="18" charset="0"/>
                      </a:rPr>
                      <m:t>=</m:t>
                    </m:r>
                    <m:d>
                      <m:dPr>
                        <m:begChr m:val="⌈"/>
                        <m:endChr m:val=""/>
                        <m:ctrlPr>
                          <a:rPr lang="en-US" sz="1600" i="1" smtClean="0">
                            <a:solidFill>
                              <a:srgbClr val="0B5ED7"/>
                            </a:solidFill>
                            <a:latin typeface="Cambria Math" panose="02040503050406030204" pitchFamily="18" charset="0"/>
                            <a:cs typeface="Times New Roman" panose="02020603050405020304" pitchFamily="18" charset="0"/>
                          </a:rPr>
                        </m:ctrlPr>
                      </m:dPr>
                      <m:e>
                        <m:d>
                          <m:dPr>
                            <m:begChr m:val=""/>
                            <m:endChr m:val="⌉"/>
                            <m:ctrlPr>
                              <a:rPr lang="en-US" sz="1600" i="1" smtClean="0">
                                <a:solidFill>
                                  <a:srgbClr val="0B5ED7"/>
                                </a:solidFill>
                                <a:latin typeface="Cambria Math" panose="02040503050406030204" pitchFamily="18" charset="0"/>
                                <a:cs typeface="Times New Roman" panose="02020603050405020304" pitchFamily="18" charset="0"/>
                              </a:rPr>
                            </m:ctrlPr>
                          </m:dPr>
                          <m:e>
                            <m:func>
                              <m:funcPr>
                                <m:ctrlPr>
                                  <a:rPr lang="en-US" sz="1600" i="1" smtClean="0">
                                    <a:solidFill>
                                      <a:srgbClr val="0B5ED7"/>
                                    </a:solidFill>
                                    <a:latin typeface="Cambria Math" panose="02040503050406030204" pitchFamily="18" charset="0"/>
                                    <a:cs typeface="Times New Roman" panose="02020603050405020304" pitchFamily="18" charset="0"/>
                                  </a:rPr>
                                </m:ctrlPr>
                              </m:funcPr>
                              <m:fName>
                                <m:sSub>
                                  <m:sSubPr>
                                    <m:ctrlPr>
                                      <a:rPr lang="en-US" sz="1600" i="1" smtClean="0">
                                        <a:solidFill>
                                          <a:srgbClr val="0B5ED7"/>
                                        </a:solidFill>
                                        <a:latin typeface="Cambria Math" panose="02040503050406030204" pitchFamily="18" charset="0"/>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sSup>
                                  <m:sSupPr>
                                    <m:ctrlPr>
                                      <a:rPr lang="en-US" sz="1600" i="1" smtClean="0">
                                        <a:solidFill>
                                          <a:srgbClr val="0B5ED7"/>
                                        </a:solidFill>
                                        <a:latin typeface="Cambria Math" panose="02040503050406030204" pitchFamily="18" charset="0"/>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e>
                            </m:func>
                          </m:e>
                        </m:d>
                      </m:e>
                    </m:d>
                  </m:oMath>
                </a14:m>
                <a:endParaRPr lang="en-US" sz="1600"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1600" dirty="0" smtClean="0">
                  <a:solidFill>
                    <a:srgbClr val="0B5ED7"/>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In general,</a:t>
                </a:r>
              </a:p>
              <a:p>
                <a:pPr marL="0" indent="0">
                  <a:buNone/>
                </a:pPr>
                <a:r>
                  <a:rPr lang="en-IN" sz="1600" dirty="0" smtClean="0">
                    <a:solidFill>
                      <a:schemeClr val="tx1"/>
                    </a:solidFill>
                    <a:cs typeface="Times New Roman" panose="02020603050405020304" pitchFamily="18" charset="0"/>
                  </a:rPr>
                  <a:t>                                          </a:t>
                </a:r>
                <a14:m>
                  <m:oMath xmlns:m="http://schemas.openxmlformats.org/officeDocument/2006/math">
                    <m:sSubSup>
                      <m:sSubSupPr>
                        <m:ctrlPr>
                          <a:rPr lang="en-IN" sz="1600" i="1">
                            <a:solidFill>
                              <a:schemeClr val="tx1"/>
                            </a:solidFill>
                            <a:latin typeface="Cambria Math" panose="02040503050406030204" pitchFamily="18" charset="0"/>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b="0" i="1" smtClean="0">
                            <a:solidFill>
                              <a:schemeClr val="tx1"/>
                            </a:solidFill>
                            <a:latin typeface="Cambria Math" panose="02040503050406030204" pitchFamily="18" charset="0"/>
                            <a:cs typeface="Times New Roman" panose="02020603050405020304" pitchFamily="18" charset="0"/>
                          </a:rPr>
                          <m:t>𝑘</m:t>
                        </m:r>
                      </m:sub>
                      <m:sup>
                        <m:r>
                          <a:rPr lang="en-IN" sz="1600" b="0" i="1" smtClean="0">
                            <a:solidFill>
                              <a:schemeClr val="tx1"/>
                            </a:solidFill>
                            <a:latin typeface="Cambria Math" panose="02040503050406030204" pitchFamily="18" charset="0"/>
                            <a:cs typeface="Times New Roman" panose="02020603050405020304" pitchFamily="18" charset="0"/>
                          </a:rPr>
                          <m:t>𝑚</m:t>
                        </m:r>
                      </m:sup>
                    </m:sSubSup>
                  </m:oMath>
                </a14:m>
                <a:r>
                  <a:rPr lang="en-IN" sz="16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IN" sz="1600">
                        <a:solidFill>
                          <a:schemeClr val="tx1"/>
                        </a:solidFill>
                        <a:latin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panose="02040503050406030204" pitchFamily="18" charset="0"/>
                                        <a:cs typeface="Times New Roman" panose="02020603050405020304" pitchFamily="18" charset="0"/>
                                      </a:rPr>
                                    </m:ctrlPr>
                                  </m:sSupPr>
                                  <m:e>
                                    <m:r>
                                      <a:rPr lang="en-IN" sz="1600" b="0" i="1" smtClean="0">
                                        <a:solidFill>
                                          <a:schemeClr val="tx1"/>
                                        </a:solidFill>
                                        <a:latin typeface="Cambria Math" panose="02040503050406030204" pitchFamily="18" charset="0"/>
                                        <a:cs typeface="Times New Roman" panose="02020603050405020304" pitchFamily="18" charset="0"/>
                                      </a:rPr>
                                      <m:t>𝑚</m:t>
                                    </m:r>
                                  </m:e>
                                  <m:sup>
                                    <m:r>
                                      <a:rPr lang="en-IN" sz="1600" b="0" i="1" smtClean="0">
                                        <a:solidFill>
                                          <a:schemeClr val="tx1"/>
                                        </a:solidFill>
                                        <a:latin typeface="Cambria Math" panose="02040503050406030204" pitchFamily="18" charset="0"/>
                                        <a:cs typeface="Times New Roman" panose="02020603050405020304" pitchFamily="18" charset="0"/>
                                      </a:rPr>
                                      <m:t>𝑘</m:t>
                                    </m:r>
                                  </m:sup>
                                </m:sSup>
                              </m:e>
                            </m:func>
                          </m:e>
                        </m:d>
                      </m:e>
                    </m:d>
                  </m:oMath>
                </a14:m>
                <a:endParaRPr lang="en-US" sz="16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IN"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Alternatively, the above can be written as,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panose="02040503050406030204" pitchFamily="18" charset="0"/>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e>
                      </m:d>
                      <m:sSubSup>
                        <m:sSubSupPr>
                          <m:ctrlPr>
                            <a:rPr lang="en-IN" sz="1600" i="1">
                              <a:solidFill>
                                <a:schemeClr val="tx1"/>
                              </a:solidFill>
                              <a:latin typeface="Cambria Math" panose="02040503050406030204" pitchFamily="18" charset="0"/>
                              <a:cs typeface="Times New Roman" panose="02020603050405020304" pitchFamily="18" charset="0"/>
                            </a:rPr>
                          </m:ctrlPr>
                        </m:sSubSupPr>
                        <m:e>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panose="02040503050406030204" pitchFamily="18" charset="0"/>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r>
                            <a:rPr lang="en-IN" sz="1600" b="0" i="1" smtClean="0">
                              <a:solidFill>
                                <a:schemeClr val="tx1"/>
                              </a:solidFill>
                              <a:latin typeface="Cambria Math" panose="02040503050406030204" pitchFamily="18" charset="0"/>
                              <a:cs typeface="Times New Roman" panose="02020603050405020304" pitchFamily="18" charset="0"/>
                            </a:rPr>
                            <m:t>+1</m:t>
                          </m:r>
                        </m:e>
                      </m:d>
                    </m:oMath>
                  </m:oMathPara>
                </a14:m>
                <a:endParaRPr lang="en-US"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Or</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e>
                      </m:d>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sz="1600" i="1">
                                  <a:solidFill>
                                    <a:schemeClr val="tx1"/>
                                  </a:solidFill>
                                  <a:latin typeface="Cambria Math" panose="02040503050406030204" pitchFamily="18" charset="0"/>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num>
                        <m:den>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den>
                      </m:f>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sz="1600" i="1">
                                  <a:solidFill>
                                    <a:schemeClr val="tx1"/>
                                  </a:solidFill>
                                  <a:latin typeface="Cambria Math" panose="02040503050406030204" pitchFamily="18" charset="0"/>
                                  <a:cs typeface="Times New Roman" panose="02020603050405020304" pitchFamily="18" charset="0"/>
                                </a:rPr>
                              </m:ctrlPr>
                            </m:dPr>
                            <m:e>
                              <m:func>
                                <m:funcPr>
                                  <m:ctrlPr>
                                    <a:rPr lang="en-US" sz="1600" i="1">
                                      <a:solidFill>
                                        <a:schemeClr val="tx1"/>
                                      </a:solidFill>
                                      <a:latin typeface="Cambria Math" panose="02040503050406030204" pitchFamily="18" charset="0"/>
                                      <a:cs typeface="Times New Roman" panose="02020603050405020304" pitchFamily="18" charset="0"/>
                                    </a:rPr>
                                  </m:ctrlPr>
                                </m:funcPr>
                                <m:fName>
                                  <m:sSub>
                                    <m:sSubPr>
                                      <m:ctrlPr>
                                        <a:rPr lang="en-US" sz="1600" i="1">
                                          <a:solidFill>
                                            <a:schemeClr val="tx1"/>
                                          </a:solidFill>
                                          <a:latin typeface="Cambria Math" panose="02040503050406030204" pitchFamily="18" charset="0"/>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r>
                            <a:rPr lang="en-IN" sz="1600" i="1">
                              <a:solidFill>
                                <a:schemeClr val="tx1"/>
                              </a:solidFill>
                              <a:latin typeface="Cambria Math" panose="02040503050406030204" pitchFamily="18" charset="0"/>
                              <a:cs typeface="Times New Roman" panose="02020603050405020304" pitchFamily="18" charset="0"/>
                            </a:rPr>
                            <m:t>+</m:t>
                          </m:r>
                          <m:f>
                            <m:fPr>
                              <m:ctrlPr>
                                <a:rPr lang="en-IN" sz="1600" i="1" smtClean="0">
                                  <a:solidFill>
                                    <a:schemeClr val="tx1"/>
                                  </a:solidFill>
                                  <a:latin typeface="Cambria Math" panose="02040503050406030204" pitchFamily="18" charset="0"/>
                                  <a:cs typeface="Times New Roman" panose="02020603050405020304" pitchFamily="18" charset="0"/>
                                </a:rPr>
                              </m:ctrlPr>
                            </m:fPr>
                            <m:num>
                              <m:r>
                                <a:rPr lang="en-IN" sz="1600" b="0" i="1" smtClean="0">
                                  <a:solidFill>
                                    <a:schemeClr val="tx1"/>
                                  </a:solidFill>
                                  <a:latin typeface="Cambria Math" panose="02040503050406030204" pitchFamily="18" charset="0"/>
                                  <a:cs typeface="Times New Roman" panose="02020603050405020304" pitchFamily="18" charset="0"/>
                                </a:rPr>
                                <m:t>1</m:t>
                              </m:r>
                            </m:num>
                            <m:den>
                              <m:r>
                                <a:rPr lang="en-IN" sz="1600" b="0" i="1" smtClean="0">
                                  <a:solidFill>
                                    <a:schemeClr val="tx1"/>
                                  </a:solidFill>
                                  <a:latin typeface="Cambria Math" panose="02040503050406030204" pitchFamily="18" charset="0"/>
                                  <a:cs typeface="Times New Roman" panose="02020603050405020304" pitchFamily="18" charset="0"/>
                                </a:rPr>
                                <m:t>𝑘</m:t>
                              </m:r>
                            </m:den>
                          </m:f>
                        </m:e>
                      </m: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8" y="1165860"/>
                <a:ext cx="8425339" cy="5158740"/>
              </a:xfrm>
              <a:blipFill rotWithShape="1">
                <a:blip r:embed="rId2"/>
                <a:stretch>
                  <a:fillRect l="-217" t="-826" r="-362"/>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297180"/>
                <a:ext cx="8534408" cy="746760"/>
              </a:xfrm>
            </p:spPr>
            <p:txBody>
              <a:bodyPr>
                <a:normAutofit/>
              </a:bodyPr>
              <a:lstStyle/>
              <a:p>
                <a:r>
                  <a:rPr lang="en-IN" sz="4400" dirty="0">
                    <a:solidFill>
                      <a:srgbClr val="A50021"/>
                    </a:solidFill>
                    <a:latin typeface="Times New Roman" panose="02020603050405020304" pitchFamily="18" charset="0"/>
                    <a:cs typeface="Times New Roman" panose="02020603050405020304" pitchFamily="18" charset="0"/>
                  </a:rPr>
                  <a:t>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297180"/>
                <a:ext cx="8534408" cy="746760"/>
              </a:xfrm>
              <a:blipFill rotWithShape="1">
                <a:blip r:embed="rId3"/>
                <a:stretch>
                  <a:fillRect l="-4000" t="-11475" b="-46721"/>
                </a:stretch>
              </a:blipFill>
            </p:spPr>
            <p:txBody>
              <a:bodyPr/>
              <a:lstStyle/>
              <a:p>
                <a:r>
                  <a:rPr lang="en-IN">
                    <a:noFill/>
                  </a:rPr>
                  <a:t> </a:t>
                </a:r>
              </a:p>
            </p:txBody>
          </p:sp>
        </mc:Fallback>
      </mc:AlternateContent>
    </p:spTree>
    <p:extLst>
      <p:ext uri="{BB962C8B-B14F-4D97-AF65-F5344CB8AC3E}">
        <p14:creationId xmlns:p14="http://schemas.microsoft.com/office/powerpoint/2010/main" val="165109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2630" y="1208310"/>
                <a:ext cx="8425339" cy="2144486"/>
              </a:xfrm>
            </p:spPr>
            <p:txBody>
              <a:bodyPr>
                <a:normAutofit/>
              </a:bodyPr>
              <a:lstStyle/>
              <a:p>
                <a:pPr marL="0" indent="0" algn="just">
                  <a:buNone/>
                </a:pPr>
                <a:r>
                  <a:rPr lang="en-IN" sz="1800" dirty="0" smtClean="0">
                    <a:latin typeface="Times New Roman" panose="02020603050405020304" pitchFamily="18" charset="0"/>
                    <a:cs typeface="Times New Roman" panose="02020603050405020304" pitchFamily="18" charset="0"/>
                  </a:rPr>
                  <a:t>Note that here </a:t>
                </a:r>
                <a14:m>
                  <m:oMath xmlns:m="http://schemas.openxmlformats.org/officeDocument/2006/math">
                    <m:f>
                      <m:fPr>
                        <m:ctrlPr>
                          <a:rPr lang="en-IN" sz="1800" i="1">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sz="1800" i="1">
                                <a:latin typeface="Cambria Math" panose="02040503050406030204" pitchFamily="18" charset="0"/>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i="1">
                                <a:latin typeface="Cambria Math" panose="02040503050406030204" pitchFamily="18" charset="0"/>
                                <a:cs typeface="Times New Roman" panose="02020603050405020304" pitchFamily="18" charset="0"/>
                              </a:rPr>
                              <m:t>𝑘</m:t>
                            </m:r>
                          </m:sub>
                          <m:sup>
                            <m:r>
                              <a:rPr lang="en-IN" sz="1800" i="1">
                                <a:latin typeface="Cambria Math" panose="02040503050406030204" pitchFamily="18" charset="0"/>
                                <a:cs typeface="Times New Roman" panose="02020603050405020304" pitchFamily="18" charset="0"/>
                              </a:rPr>
                              <m:t>𝑚</m:t>
                            </m:r>
                          </m:sup>
                        </m:sSubSup>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sz="1800" dirty="0" smtClean="0">
                    <a:latin typeface="Times New Roman" panose="02020603050405020304" pitchFamily="18" charset="0"/>
                    <a:cs typeface="Times New Roman" panose="02020603050405020304" pitchFamily="18" charset="0"/>
                  </a:rPr>
                  <a:t> is the average number of questions needed </a:t>
                </a:r>
                <a:r>
                  <a:rPr lang="en-IN" sz="1800" dirty="0" smtClean="0">
                    <a:solidFill>
                      <a:srgbClr val="0B5ED7"/>
                    </a:solidFill>
                    <a:latin typeface="Times New Roman" panose="02020603050405020304" pitchFamily="18" charset="0"/>
                    <a:cs typeface="Times New Roman" panose="02020603050405020304" pitchFamily="18" charset="0"/>
                  </a:rPr>
                  <a:t>to determine each of the values in a sequence of </a:t>
                </a:r>
                <a:r>
                  <a:rPr lang="en-IN" sz="1800" i="1" dirty="0" smtClean="0">
                    <a:solidFill>
                      <a:srgbClr val="0B5ED7"/>
                    </a:solidFill>
                    <a:latin typeface="Times New Roman" panose="02020603050405020304" pitchFamily="18" charset="0"/>
                    <a:cs typeface="Times New Roman" panose="02020603050405020304" pitchFamily="18" charset="0"/>
                  </a:rPr>
                  <a:t>k </a:t>
                </a:r>
                <a:r>
                  <a:rPr lang="en-IN" sz="1800" dirty="0" smtClean="0">
                    <a:solidFill>
                      <a:srgbClr val="0B5ED7"/>
                    </a:solidFill>
                    <a:latin typeface="Times New Roman" panose="02020603050405020304" pitchFamily="18" charset="0"/>
                    <a:cs typeface="Times New Roman" panose="02020603050405020304" pitchFamily="18" charset="0"/>
                  </a:rPr>
                  <a:t>values</a:t>
                </a:r>
                <a:r>
                  <a:rPr lang="en-IN" sz="1800" dirty="0" smtClean="0">
                    <a:latin typeface="Times New Roman" panose="02020603050405020304" pitchFamily="18" charset="0"/>
                    <a:cs typeface="Times New Roman" panose="02020603050405020304" pitchFamily="18" charset="0"/>
                  </a:rPr>
                  <a:t>. By choosing a large enough value of </a:t>
                </a:r>
                <a:r>
                  <a:rPr lang="en-IN" sz="1800" i="1" dirty="0" smtClean="0">
                    <a:latin typeface="Times New Roman" panose="02020603050405020304" pitchFamily="18" charset="0"/>
                    <a:cs typeface="Times New Roman" panose="02020603050405020304" pitchFamily="18" charset="0"/>
                  </a:rPr>
                  <a:t>k, </a:t>
                </a:r>
                <a:r>
                  <a:rPr lang="en-IN" sz="1800" dirty="0" smtClean="0">
                    <a:latin typeface="Times New Roman" panose="02020603050405020304" pitchFamily="18" charset="0"/>
                    <a:cs typeface="Times New Roman" panose="02020603050405020304" pitchFamily="18" charset="0"/>
                  </a:rPr>
                  <a:t>that is, a long enough sequence, the value of  </a:t>
                </a:r>
                <a14:m>
                  <m:oMath xmlns:m="http://schemas.openxmlformats.org/officeDocument/2006/math">
                    <m:f>
                      <m:fPr>
                        <m:ctrlPr>
                          <a:rPr lang="en-IN" sz="1800" i="1">
                            <a:latin typeface="Cambria Math" panose="02040503050406030204" pitchFamily="18" charset="0"/>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1</m:t>
                        </m:r>
                      </m:num>
                      <m:den>
                        <m:r>
                          <a:rPr lang="en-IN" sz="1800" i="1">
                            <a:latin typeface="Cambria Math" panose="02040503050406030204" pitchFamily="18" charset="0"/>
                            <a:cs typeface="Times New Roman" panose="02020603050405020304" pitchFamily="18" charset="0"/>
                          </a:rPr>
                          <m:t>𝑘</m:t>
                        </m:r>
                      </m:den>
                    </m:f>
                  </m:oMath>
                </a14:m>
                <a:r>
                  <a:rPr lang="en-IN" sz="1800" i="1" dirty="0" smtClean="0">
                    <a:latin typeface="Times New Roman" panose="02020603050405020304" pitchFamily="18" charset="0"/>
                    <a:cs typeface="Times New Roman" panose="02020603050405020304" pitchFamily="18" charset="0"/>
                  </a:rPr>
                  <a:t> </a:t>
                </a:r>
                <a:r>
                  <a:rPr lang="en-IN" sz="1800" dirty="0" smtClean="0">
                    <a:latin typeface="Times New Roman" panose="02020603050405020304" pitchFamily="18" charset="0"/>
                    <a:cs typeface="Times New Roman" panose="02020603050405020304" pitchFamily="18" charset="0"/>
                  </a:rPr>
                  <a:t>can be made as small as we wish. Thus, the average number of questions required to determine each value can be made arbitrarily close to  </a:t>
                </a:r>
                <a14:m>
                  <m:oMath xmlns:m="http://schemas.openxmlformats.org/officeDocument/2006/math">
                    <m:func>
                      <m:funcPr>
                        <m:ctrlPr>
                          <a:rPr lang="en-US" sz="1800" i="1">
                            <a:latin typeface="Cambria Math" panose="02040503050406030204" pitchFamily="18" charset="0"/>
                            <a:cs typeface="Times New Roman" panose="02020603050405020304" pitchFamily="18" charset="0"/>
                          </a:rPr>
                        </m:ctrlPr>
                      </m:funcPr>
                      <m:fName>
                        <m:sSub>
                          <m:sSubPr>
                            <m:ctrlPr>
                              <a:rPr lang="en-US" sz="1800" i="1">
                                <a:latin typeface="Cambria Math" panose="02040503050406030204" pitchFamily="18" charset="0"/>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r>
                          <a:rPr lang="en-IN" sz="1800" i="1">
                            <a:latin typeface="Cambria Math" panose="02040503050406030204" pitchFamily="18" charset="0"/>
                            <a:cs typeface="Times New Roman" panose="02020603050405020304" pitchFamily="18" charset="0"/>
                          </a:rPr>
                          <m:t>𝑚</m:t>
                        </m:r>
                      </m:e>
                    </m:func>
                  </m:oMath>
                </a14:m>
                <a:r>
                  <a:rPr lang="en-IN" sz="1800" dirty="0" smtClean="0">
                    <a:latin typeface="Times New Roman" panose="02020603050405020304" pitchFamily="18" charset="0"/>
                    <a:cs typeface="Times New Roman" panose="02020603050405020304" pitchFamily="18" charset="0"/>
                  </a:rPr>
                  <a:t>. This is evident from our earlier workout, for example, tabulated below, for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 7. </a:t>
                </a:r>
              </a:p>
              <a:p>
                <a:pPr marL="0" indent="0">
                  <a:buNone/>
                </a:pPr>
                <a:r>
                  <a:rPr lang="en-IN" sz="1800" i="1" dirty="0" smtClean="0">
                    <a:cs typeface="Times New Roman" panose="02020603050405020304" pitchFamily="18" charset="0"/>
                  </a:rPr>
                  <a:t> </a:t>
                </a:r>
                <a:r>
                  <a:rPr lang="en-IN" sz="1800" dirty="0" smtClean="0">
                    <a:cs typeface="Times New Roman" panose="02020603050405020304" pitchFamily="18" charset="0"/>
                  </a:rPr>
                  <a:t>                                          </a:t>
                </a:r>
                <a14:m>
                  <m:oMath xmlns:m="http://schemas.openxmlformats.org/officeDocument/2006/math">
                    <m:sSubSup>
                      <m:sSubSupPr>
                        <m:ctrlPr>
                          <a:rPr lang="en-IN" sz="1800" i="1">
                            <a:latin typeface="Cambria Math" panose="02040503050406030204" pitchFamily="18" charset="0"/>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b="0" i="1" smtClean="0">
                            <a:latin typeface="Cambria Math" panose="02040503050406030204" pitchFamily="18" charset="0"/>
                            <a:cs typeface="Times New Roman" panose="02020603050405020304" pitchFamily="18" charset="0"/>
                          </a:rPr>
                          <m:t>𝑘</m:t>
                        </m:r>
                      </m:sub>
                      <m:sup>
                        <m:r>
                          <a:rPr lang="en-IN" sz="1800" b="0" i="1" smtClean="0">
                            <a:latin typeface="Cambria Math" panose="02040503050406030204" pitchFamily="18" charset="0"/>
                            <a:cs typeface="Times New Roman" panose="02020603050405020304" pitchFamily="18" charset="0"/>
                          </a:rPr>
                          <m:t>𝑚</m:t>
                        </m:r>
                      </m:sup>
                    </m:sSubSup>
                  </m:oMath>
                </a14:m>
                <a:r>
                  <a:rPr lang="en-IN" sz="1800" dirty="0">
                    <a:latin typeface="Times New Roman" panose="02020603050405020304" pitchFamily="18" charset="0"/>
                    <a:cs typeface="Times New Roman" panose="02020603050405020304" pitchFamily="18" charset="0"/>
                  </a:rPr>
                  <a:t> </a:t>
                </a:r>
                <a14:m>
                  <m:oMath xmlns:m="http://schemas.openxmlformats.org/officeDocument/2006/math">
                    <m:r>
                      <a:rPr lang="en-IN" sz="1800">
                        <a:latin typeface="Cambria Math" panose="02040503050406030204" pitchFamily="18" charset="0"/>
                        <a:cs typeface="Times New Roman" panose="02020603050405020304" pitchFamily="18" charset="0"/>
                      </a:rPr>
                      <m:t>=</m:t>
                    </m:r>
                    <m:d>
                      <m:dPr>
                        <m:begChr m:val="⌈"/>
                        <m:endChr m:val=""/>
                        <m:ctrlPr>
                          <a:rPr lang="en-US" sz="1800" i="1">
                            <a:latin typeface="Cambria Math" panose="02040503050406030204" pitchFamily="18" charset="0"/>
                            <a:cs typeface="Times New Roman" panose="02020603050405020304" pitchFamily="18" charset="0"/>
                          </a:rPr>
                        </m:ctrlPr>
                      </m:dPr>
                      <m:e>
                        <m:d>
                          <m:dPr>
                            <m:begChr m:val=""/>
                            <m:endChr m:val="⌉"/>
                            <m:ctrlPr>
                              <a:rPr lang="en-US" sz="1800" i="1">
                                <a:latin typeface="Cambria Math" panose="02040503050406030204" pitchFamily="18" charset="0"/>
                                <a:cs typeface="Times New Roman" panose="02020603050405020304" pitchFamily="18" charset="0"/>
                              </a:rPr>
                            </m:ctrlPr>
                          </m:dPr>
                          <m:e>
                            <m:func>
                              <m:funcPr>
                                <m:ctrlPr>
                                  <a:rPr lang="en-US" sz="1800" i="1">
                                    <a:latin typeface="Cambria Math" panose="02040503050406030204" pitchFamily="18" charset="0"/>
                                    <a:cs typeface="Times New Roman" panose="02020603050405020304" pitchFamily="18" charset="0"/>
                                  </a:rPr>
                                </m:ctrlPr>
                              </m:funcPr>
                              <m:fName>
                                <m:sSub>
                                  <m:sSubPr>
                                    <m:ctrlPr>
                                      <a:rPr lang="en-US" sz="1800" i="1">
                                        <a:latin typeface="Cambria Math" panose="02040503050406030204" pitchFamily="18" charset="0"/>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e>
                    </m:d>
                  </m:oMath>
                </a14:m>
                <a:endParaRPr lang="en-US" sz="18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2612" y="1208310"/>
                <a:ext cx="8425339" cy="2144486"/>
              </a:xfrm>
              <a:blipFill rotWithShape="1">
                <a:blip r:embed="rId2"/>
                <a:stretch>
                  <a:fillRect l="-651" r="-579" b="-43466"/>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7" y="405850"/>
                <a:ext cx="8534408" cy="660950"/>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Entropy of Messages when </a:t>
                </a:r>
                <a:r>
                  <a:rPr lang="en-IN" sz="36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3600" i="1" dirty="0">
                        <a:solidFill>
                          <a:srgbClr val="A50021"/>
                        </a:solidFill>
                        <a:latin typeface="Cambria Math" panose="02040503050406030204" pitchFamily="18" charset="0"/>
                        <a:cs typeface="Times New Roman" panose="02020603050405020304" pitchFamily="18" charset="0"/>
                      </a:rPr>
                      <m:t>𝑚</m:t>
                    </m:r>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36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7" y="405850"/>
                <a:ext cx="8534408" cy="660950"/>
              </a:xfrm>
              <a:blipFill rotWithShape="1">
                <a:blip r:embed="rId3"/>
                <a:stretch>
                  <a:fillRect l="-3643" t="-15741" b="-462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48"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a16="http://schemas.microsoft.com/office/drawing/2014/main" val="811751764"/>
                        </a:ext>
                      </a:extLst>
                    </a:gridCol>
                    <a:gridCol w="1682931">
                      <a:extLst>
                        <a:ext uri="{9D8B030D-6E8A-4147-A177-3AD203B41FA5}">
                          <a16:colId xmlns:a16="http://schemas.microsoft.com/office/drawing/2014/main" val="402818715"/>
                        </a:ext>
                      </a:extLst>
                    </a:gridCol>
                    <a:gridCol w="1682931">
                      <a:extLst>
                        <a:ext uri="{9D8B030D-6E8A-4147-A177-3AD203B41FA5}">
                          <a16:colId xmlns:a16="http://schemas.microsoft.com/office/drawing/2014/main" val="891361454"/>
                        </a:ext>
                      </a:extLst>
                    </a:gridCol>
                    <a:gridCol w="1682931">
                      <a:extLst>
                        <a:ext uri="{9D8B030D-6E8A-4147-A177-3AD203B41FA5}">
                          <a16:colId xmlns:a16="http://schemas.microsoft.com/office/drawing/2014/main" val="4120034242"/>
                        </a:ext>
                      </a:extLst>
                    </a:gridCol>
                    <a:gridCol w="1682931">
                      <a:extLst>
                        <a:ext uri="{9D8B030D-6E8A-4147-A177-3AD203B41FA5}">
                          <a16:colId xmlns:a16="http://schemas.microsoft.com/office/drawing/2014/main" val="2412291254"/>
                        </a:ext>
                      </a:extLst>
                    </a:gridCol>
                  </a:tblGrid>
                  <a:tr h="617224">
                    <a:tc>
                      <a:txBody>
                        <a:bodyPr/>
                        <a:lstStyle/>
                        <a:p>
                          <a:pPr algn="ctr"/>
                          <a:r>
                            <a:rPr lang="en-IN" i="1" dirty="0" smtClean="0"/>
                            <a:t>k</a:t>
                          </a:r>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sz="1800" i="1" smtClean="0">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cs typeface="Times New Roman" panose="02020603050405020304" pitchFamily="18" charset="0"/>
                                      </a:rPr>
                                    </m:ctrlPr>
                                  </m:dPr>
                                  <m:e>
                                    <m:func>
                                      <m:funcPr>
                                        <m:ctrlPr>
                                          <a:rPr lang="en-US" sz="1800" i="1">
                                            <a:latin typeface="Cambria Math" panose="02040503050406030204" pitchFamily="18" charset="0"/>
                                            <a:cs typeface="Times New Roman" panose="02020603050405020304" pitchFamily="18" charset="0"/>
                                          </a:rPr>
                                        </m:ctrlPr>
                                      </m:funcPr>
                                      <m:fName>
                                        <m:sSub>
                                          <m:sSubPr>
                                            <m:ctrlPr>
                                              <a:rPr lang="en-US" sz="1800" i="1">
                                                <a:latin typeface="Cambria Math" panose="02040503050406030204" pitchFamily="18" charset="0"/>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oMath>
                            </m:oMathPara>
                          </a14:m>
                          <a:endParaRPr lang="en-US" dirty="0"/>
                        </a:p>
                      </a:txBody>
                      <a:tcPr/>
                    </a:tc>
                    <a:tc>
                      <a:txBody>
                        <a:bodyPr/>
                        <a:lstStyle/>
                        <a:p>
                          <a:pPr algn="ctr"/>
                          <a:r>
                            <a:rPr lang="en-IN" dirty="0" smtClean="0"/>
                            <a:t>No. Q</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1800" b="1" i="1" smtClean="0">
                                        <a:latin typeface="Cambria Math" panose="02040503050406030204" pitchFamily="18" charset="0"/>
                                        <a:cs typeface="Times New Roman" panose="02020603050405020304" pitchFamily="18" charset="0"/>
                                      </a:rPr>
                                      <m:t>𝑵𝒐</m:t>
                                    </m:r>
                                    <m:r>
                                      <a:rPr lang="en-IN" sz="1800" b="1" i="1" smtClean="0">
                                        <a:latin typeface="Cambria Math" panose="02040503050406030204" pitchFamily="18" charset="0"/>
                                        <a:cs typeface="Times New Roman" panose="02020603050405020304" pitchFamily="18" charset="0"/>
                                      </a:rPr>
                                      <m:t>. </m:t>
                                    </m:r>
                                    <m:r>
                                      <a:rPr lang="en-IN" sz="1800" b="1" i="1" smtClean="0">
                                        <a:latin typeface="Cambria Math" panose="02040503050406030204" pitchFamily="18" charset="0"/>
                                        <a:cs typeface="Times New Roman" panose="02020603050405020304" pitchFamily="18" charset="0"/>
                                      </a:rPr>
                                      <m:t>𝑸</m:t>
                                    </m:r>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m:oMathPara>
                          </a14:m>
                          <a:endParaRPr lang="en-US" dirty="0"/>
                        </a:p>
                      </a:txBody>
                      <a:tcPr/>
                    </a:tc>
                    <a:extLst>
                      <a:ext uri="{0D108BD9-81ED-4DB2-BD59-A6C34878D82A}">
                        <a16:rowId xmlns:a16="http://schemas.microsoft.com/office/drawing/2014/main"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a16="http://schemas.microsoft.com/office/drawing/2014/main"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a16="http://schemas.microsoft.com/office/drawing/2014/main"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a16="http://schemas.microsoft.com/office/drawing/2014/main"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a16="http://schemas.microsoft.com/office/drawing/2014/main" val="167406498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30"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 xmlns:a16="http://schemas.microsoft.com/office/drawing/2014/main" xmlns:a14="http://schemas.microsoft.com/office/drawing/2010/main" val="811751764"/>
                        </a:ext>
                      </a:extLst>
                    </a:gridCol>
                    <a:gridCol w="1682931">
                      <a:extLst>
                        <a:ext uri="{9D8B030D-6E8A-4147-A177-3AD203B41FA5}">
                          <a16:colId xmlns="" xmlns:a16="http://schemas.microsoft.com/office/drawing/2014/main" xmlns:a14="http://schemas.microsoft.com/office/drawing/2010/main" val="402818715"/>
                        </a:ext>
                      </a:extLst>
                    </a:gridCol>
                    <a:gridCol w="1682931">
                      <a:extLst>
                        <a:ext uri="{9D8B030D-6E8A-4147-A177-3AD203B41FA5}">
                          <a16:colId xmlns="" xmlns:a16="http://schemas.microsoft.com/office/drawing/2014/main" xmlns:a14="http://schemas.microsoft.com/office/drawing/2010/main" val="891361454"/>
                        </a:ext>
                      </a:extLst>
                    </a:gridCol>
                    <a:gridCol w="1682931">
                      <a:extLst>
                        <a:ext uri="{9D8B030D-6E8A-4147-A177-3AD203B41FA5}">
                          <a16:colId xmlns="" xmlns:a16="http://schemas.microsoft.com/office/drawing/2014/main" xmlns:a14="http://schemas.microsoft.com/office/drawing/2010/main" val="4120034242"/>
                        </a:ext>
                      </a:extLst>
                    </a:gridCol>
                    <a:gridCol w="1682931">
                      <a:extLst>
                        <a:ext uri="{9D8B030D-6E8A-4147-A177-3AD203B41FA5}">
                          <a16:colId xmlns="" xmlns:a16="http://schemas.microsoft.com/office/drawing/2014/main" xmlns:a14="http://schemas.microsoft.com/office/drawing/2010/main" val="2412291254"/>
                        </a:ext>
                      </a:extLst>
                    </a:gridCol>
                  </a:tblGrid>
                  <a:tr h="617224">
                    <a:tc>
                      <a:txBody>
                        <a:bodyPr/>
                        <a:lstStyle/>
                        <a:p>
                          <a:pPr algn="ctr"/>
                          <a:r>
                            <a:rPr lang="en-IN" i="1" dirty="0" smtClean="0"/>
                            <a:t>k</a:t>
                          </a:r>
                          <a:endParaRPr lang="en-US" i="1" dirty="0"/>
                        </a:p>
                      </a:txBody>
                      <a:tcPr/>
                    </a:tc>
                    <a:tc>
                      <a:txBody>
                        <a:bodyPr/>
                        <a:lstStyle/>
                        <a:p>
                          <a:endParaRPr lang="en-US"/>
                        </a:p>
                      </a:txBody>
                      <a:tcPr>
                        <a:blipFill rotWithShape="1">
                          <a:blip r:embed="rId4"/>
                          <a:stretch>
                            <a:fillRect l="-100000" t="-101980" r="-300362" b="-256436"/>
                          </a:stretch>
                        </a:blipFill>
                      </a:tcPr>
                    </a:tc>
                    <a:tc>
                      <a:txBody>
                        <a:bodyPr/>
                        <a:lstStyle/>
                        <a:p>
                          <a:endParaRPr lang="en-US"/>
                        </a:p>
                      </a:txBody>
                      <a:tcPr>
                        <a:blipFill rotWithShape="1">
                          <a:blip r:embed="rId4"/>
                          <a:stretch>
                            <a:fillRect l="-199278" t="-101980" r="-199278" b="-256436"/>
                          </a:stretch>
                        </a:blipFill>
                      </a:tcPr>
                    </a:tc>
                    <a:tc>
                      <a:txBody>
                        <a:bodyPr/>
                        <a:lstStyle/>
                        <a:p>
                          <a:pPr algn="ctr"/>
                          <a:r>
                            <a:rPr lang="en-IN" dirty="0" smtClean="0"/>
                            <a:t>No. Q</a:t>
                          </a:r>
                          <a:endParaRPr lang="en-US" dirty="0"/>
                        </a:p>
                      </a:txBody>
                      <a:tcPr/>
                    </a:tc>
                    <a:tc>
                      <a:txBody>
                        <a:bodyPr/>
                        <a:lstStyle/>
                        <a:p>
                          <a:endParaRPr lang="en-US"/>
                        </a:p>
                      </a:txBody>
                      <a:tcPr>
                        <a:blipFill rotWithShape="1">
                          <a:blip r:embed="rId4"/>
                          <a:stretch>
                            <a:fillRect l="-400362" t="-101980" b="-256436"/>
                          </a:stretch>
                        </a:blipFill>
                      </a:tcPr>
                    </a:tc>
                    <a:extLst>
                      <a:ext uri="{0D108BD9-81ED-4DB2-BD59-A6C34878D82A}">
                        <a16:rowId xmlns="" xmlns:a16="http://schemas.microsoft.com/office/drawing/2014/main" xmlns:a14="http://schemas.microsoft.com/office/drawing/2010/main"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 xmlns:a16="http://schemas.microsoft.com/office/drawing/2014/main" xmlns:a14="http://schemas.microsoft.com/office/drawing/2010/main"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 xmlns:a16="http://schemas.microsoft.com/office/drawing/2014/main" xmlns:a14="http://schemas.microsoft.com/office/drawing/2010/main"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 xmlns:a16="http://schemas.microsoft.com/office/drawing/2014/main" xmlns:a14="http://schemas.microsoft.com/office/drawing/2010/main"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 xmlns:a16="http://schemas.microsoft.com/office/drawing/2014/main" xmlns:a14="http://schemas.microsoft.com/office/drawing/2010/main" val="1674064984"/>
                      </a:ext>
                    </a:extLst>
                  </a:tr>
                </a:tbl>
              </a:graphicData>
            </a:graphic>
          </p:graphicFrame>
        </mc:Fallback>
      </mc:AlternateContent>
      <mc:AlternateContent xmlns:mc="http://schemas.openxmlformats.org/markup-compatibility/2006" xmlns:a14="http://schemas.microsoft.com/office/drawing/2010/main">
        <mc:Choice Requires="a14">
          <p:sp>
            <p:nvSpPr>
              <p:cNvPr id="8" name="TextBox 7"/>
              <p:cNvSpPr txBox="1"/>
              <p:nvPr/>
            </p:nvSpPr>
            <p:spPr>
              <a:xfrm>
                <a:off x="816428" y="5421079"/>
                <a:ext cx="8186056" cy="1123064"/>
              </a:xfrm>
              <a:prstGeom prst="rect">
                <a:avLst/>
              </a:prstGeom>
              <a:noFill/>
            </p:spPr>
            <p:txBody>
              <a:bodyPr wrap="square" rtlCol="0">
                <a:spAutoFit/>
              </a:bodyPr>
              <a:lstStyle/>
              <a:p>
                <a:r>
                  <a:rPr lang="en-IN" sz="1000" dirty="0" smtClean="0">
                    <a:latin typeface="Times New Roman" panose="02020603050405020304" pitchFamily="18" charset="0"/>
                    <a:cs typeface="Times New Roman" panose="02020603050405020304" pitchFamily="18" charset="0"/>
                  </a:rPr>
                  <a:t>		No. Q = Number of questions</a:t>
                </a:r>
              </a:p>
              <a:p>
                <a:r>
                  <a:rPr lang="en-IN" dirty="0" smtClean="0">
                    <a:latin typeface="Times New Roman" panose="02020603050405020304" pitchFamily="18" charset="0"/>
                    <a:cs typeface="Times New Roman" panose="02020603050405020304" pitchFamily="18" charset="0"/>
                  </a:rPr>
                  <a:t>Note that </a:t>
                </a:r>
                <a14:m>
                  <m:oMath xmlns:m="http://schemas.openxmlformats.org/officeDocument/2006/math">
                    <m:func>
                      <m:funcPr>
                        <m:ctrlPr>
                          <a:rPr lang="en-US" i="1">
                            <a:latin typeface="Cambria Math" panose="02040503050406030204" pitchFamily="18" charset="0"/>
                            <a:cs typeface="Times New Roman" panose="02020603050405020304" pitchFamily="18" charset="0"/>
                          </a:rPr>
                        </m:ctrlPr>
                      </m:funcPr>
                      <m:fName>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7</m:t>
                        </m:r>
                      </m:e>
                    </m:func>
                    <m:r>
                      <a:rPr lang="en-IN"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2.8074</m:t>
                    </m:r>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dirty="0" smtClean="0">
                    <a:latin typeface="Times New Roman" panose="02020603050405020304" pitchFamily="18" charset="0"/>
                    <a:cs typeface="Times New Roman" panose="02020603050405020304" pitchFamily="18" charset="0"/>
                  </a:rPr>
                  <a:t>. Further,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i="1">
                                <a:latin typeface="Cambria Math" panose="02040503050406030204" pitchFamily="18" charset="0"/>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dirty="0" smtClean="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i.e. </a:t>
                </a:r>
                <a14:m>
                  <m:oMath xmlns:m="http://schemas.openxmlformats.org/officeDocument/2006/math">
                    <m:f>
                      <m:fPr>
                        <m:ctrlPr>
                          <a:rPr lang="en-IN" i="1">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en-IN" i="1">
                                <a:latin typeface="Cambria Math" panose="02040503050406030204" pitchFamily="18" charset="0"/>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i="1">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i="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a:t>
                </a:r>
                <a:r>
                  <a:rPr lang="en-IN" dirty="0" smtClean="0">
                    <a:solidFill>
                      <a:srgbClr val="FF0000"/>
                    </a:solidFill>
                    <a:latin typeface="Times New Roman" panose="02020603050405020304" pitchFamily="18" charset="0"/>
                    <a:cs typeface="Times New Roman" panose="02020603050405020304" pitchFamily="18" charset="0"/>
                  </a:rPr>
                  <a:t>is independent of </a:t>
                </a:r>
                <a:r>
                  <a:rPr lang="en-IN" i="1" dirty="0" smtClean="0">
                    <a:solidFill>
                      <a:srgbClr val="FF0000"/>
                    </a:solidFill>
                    <a:latin typeface="Times New Roman" panose="02020603050405020304" pitchFamily="18" charset="0"/>
                    <a:cs typeface="Times New Roman" panose="02020603050405020304" pitchFamily="18" charset="0"/>
                  </a:rPr>
                  <a:t>k</a:t>
                </a:r>
                <a:r>
                  <a:rPr lang="en-IN" dirty="0" smtClean="0">
                    <a:solidFill>
                      <a:srgbClr val="FF0000"/>
                    </a:solidFill>
                    <a:latin typeface="Times New Roman" panose="02020603050405020304" pitchFamily="18" charset="0"/>
                    <a:cs typeface="Times New Roman" panose="02020603050405020304" pitchFamily="18" charset="0"/>
                  </a:rPr>
                  <a:t> and is a constant!</a:t>
                </a:r>
                <a:r>
                  <a:rPr lang="en-IN" dirty="0" smtClean="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6429" y="5421079"/>
                <a:ext cx="8186056" cy="1123064"/>
              </a:xfrm>
              <a:prstGeom prst="rect">
                <a:avLst/>
              </a:prstGeom>
              <a:blipFill rotWithShape="0">
                <a:blip r:embed="rId5"/>
                <a:stretch>
                  <a:fillRect l="-670"/>
                </a:stretch>
              </a:blipFill>
            </p:spPr>
            <p:txBody>
              <a:bodyPr/>
              <a:lstStyle/>
              <a:p>
                <a:r>
                  <a:rPr lang="en-GB">
                    <a:noFill/>
                  </a:rPr>
                  <a:t> </a:t>
                </a:r>
              </a:p>
            </p:txBody>
          </p:sp>
        </mc:Fallback>
      </mc:AlternateContent>
    </p:spTree>
    <p:extLst>
      <p:ext uri="{BB962C8B-B14F-4D97-AF65-F5344CB8AC3E}">
        <p14:creationId xmlns:p14="http://schemas.microsoft.com/office/powerpoint/2010/main" val="13314466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of Messages </a:t>
                </a:r>
                <a:r>
                  <a:rPr lang="en-IN" sz="4400" dirty="0">
                    <a:solidFill>
                      <a:srgbClr val="A50021"/>
                    </a:solidFill>
                    <a:latin typeface="Times New Roman" panose="02020603050405020304" pitchFamily="18" charset="0"/>
                    <a:cs typeface="Times New Roman" panose="02020603050405020304" pitchFamily="18" charset="0"/>
                  </a:rPr>
                  <a:t>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2"/>
                <a:stretch>
                  <a:fillRect l="-3643" t="-38462" b="-549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72928" y="1555500"/>
                <a:ext cx="7734300" cy="137820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objects is </a:t>
                </a:r>
                <a14:m>
                  <m:oMath xmlns:m="http://schemas.openxmlformats.org/officeDocument/2006/math">
                    <m:func>
                      <m:funcPr>
                        <m:ctrlPr>
                          <a:rPr lang="en-US" i="1" smtClean="0">
                            <a:solidFill>
                              <a:schemeClr val="tx1"/>
                            </a:solidFill>
                            <a:latin typeface="Cambria Math" panose="02040503050406030204" pitchFamily="18" charset="0"/>
                            <a:cs typeface="Times New Roman" panose="02020603050405020304" pitchFamily="18" charset="0"/>
                          </a:rPr>
                        </m:ctrlPr>
                      </m:funcPr>
                      <m:fName>
                        <m:sSub>
                          <m:sSubPr>
                            <m:ctrlPr>
                              <a:rPr lang="en-US" i="1">
                                <a:solidFill>
                                  <a:schemeClr val="tx1"/>
                                </a:solidFill>
                                <a:latin typeface="Cambria Math" panose="02040503050406030204" pitchFamily="18" charset="0"/>
                                <a:cs typeface="Times New Roman" panose="02020603050405020304" pitchFamily="18" charset="0"/>
                              </a:rPr>
                            </m:ctrlPr>
                          </m:sSubPr>
                          <m:e>
                            <m:r>
                              <m:rPr>
                                <m:sty m:val="p"/>
                              </m:rPr>
                              <a:rPr lang="en-US">
                                <a:solidFill>
                                  <a:schemeClr val="tx1"/>
                                </a:solidFill>
                                <a:latin typeface="Cambria Math" panose="02040503050406030204" pitchFamily="18" charset="0"/>
                                <a:cs typeface="Times New Roman" panose="02020603050405020304" pitchFamily="18" charset="0"/>
                              </a:rPr>
                              <m:t>log</m:t>
                            </m:r>
                          </m:e>
                          <m:sub>
                            <m:r>
                              <a:rPr lang="en-IN" i="1">
                                <a:solidFill>
                                  <a:schemeClr val="tx1"/>
                                </a:solidFill>
                                <a:latin typeface="Cambria Math" panose="02040503050406030204" pitchFamily="18" charset="0"/>
                                <a:cs typeface="Times New Roman" panose="02020603050405020304" pitchFamily="18" charset="0"/>
                              </a:rPr>
                              <m:t>2</m:t>
                            </m:r>
                          </m:sub>
                        </m:sSub>
                      </m:fName>
                      <m:e>
                        <m:r>
                          <a:rPr lang="en-IN" b="0" i="1" smtClean="0">
                            <a:solidFill>
                              <a:schemeClr val="tx1"/>
                            </a:solidFill>
                            <a:latin typeface="Cambria Math" panose="02040503050406030204" pitchFamily="18" charset="0"/>
                            <a:cs typeface="Times New Roman" panose="02020603050405020304" pitchFamily="18" charset="0"/>
                          </a:rPr>
                          <m:t>𝑚</m:t>
                        </m:r>
                      </m:e>
                    </m:func>
                  </m:oMath>
                </a14:m>
                <a:r>
                  <a:rPr lang="en-IN" dirty="0" smtClean="0">
                    <a:solidFill>
                      <a:prstClr val="black"/>
                    </a:solidFill>
                    <a:latin typeface="Times New Roman" panose="02020603050405020304" pitchFamily="18" charset="0"/>
                    <a:cs typeface="Times New Roman" panose="02020603050405020304" pitchFamily="18" charset="0"/>
                  </a:rPr>
                  <a:t> even when </a:t>
                </a:r>
                <a:r>
                  <a:rPr lang="en-IN" i="1" dirty="0" smtClean="0">
                    <a:solidFill>
                      <a:prstClr val="black"/>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is not exactly a power of 2.</a:t>
                </a:r>
              </a:p>
            </p:txBody>
          </p:sp>
        </mc:Choice>
        <mc:Fallback xmlns="">
          <p:sp>
            <p:nvSpPr>
              <p:cNvPr id="9" name="Rectangle 8"/>
              <p:cNvSpPr>
                <a:spLocks noRot="1" noChangeAspect="1" noMove="1" noResize="1" noEditPoints="1" noAdjustHandles="1" noChangeArrowheads="1" noChangeShapeType="1" noTextEdit="1"/>
              </p:cNvSpPr>
              <p:nvPr/>
            </p:nvSpPr>
            <p:spPr>
              <a:xfrm>
                <a:off x="672911" y="1555500"/>
                <a:ext cx="7734300" cy="1378200"/>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72911" y="3135086"/>
                <a:ext cx="8133632" cy="3177216"/>
              </a:xfrm>
              <a:prstGeom prst="rect">
                <a:avLst/>
              </a:prstGeom>
              <a:noFill/>
            </p:spPr>
            <p:txBody>
              <a:bodyPr wrap="square" rtlCol="0">
                <a:spAutoFit/>
              </a:bodyPr>
              <a:lstStyle/>
              <a:p>
                <a:pPr marL="285750" indent="-285750">
                  <a:buSzPct val="151000"/>
                  <a:buFont typeface="Arial" pitchFamily="34" charset="0"/>
                  <a:buChar char="•"/>
                </a:pPr>
                <a:r>
                  <a:rPr lang="en-IN" dirty="0" smtClean="0">
                    <a:latin typeface="Times New Roman" panose="02020603050405020304" pitchFamily="18" charset="0"/>
                    <a:cs typeface="Times New Roman" panose="02020603050405020304" pitchFamily="18" charset="0"/>
                  </a:rPr>
                  <a:t>We have arrived at a conclusion that </a:t>
                </a:r>
                <a14:m>
                  <m:oMath xmlns:m="http://schemas.openxmlformats.org/officeDocument/2006/math">
                    <m:func>
                      <m:funcPr>
                        <m:ctrlPr>
                          <a:rPr lang="en-US" i="1">
                            <a:latin typeface="Cambria Math" panose="02040503050406030204" pitchFamily="18" charset="0"/>
                            <a:cs typeface="Times New Roman" panose="02020603050405020304" pitchFamily="18" charset="0"/>
                          </a:rPr>
                        </m:ctrlPr>
                      </m:funcPr>
                      <m:fName>
                        <m:r>
                          <m:rPr>
                            <m:nor/>
                          </m:rPr>
                          <a:rPr lang="en-IN" i="1" dirty="0">
                            <a:latin typeface="Times New Roman" panose="02020603050405020304" pitchFamily="18" charset="0"/>
                            <a:cs typeface="Times New Roman" panose="02020603050405020304" pitchFamily="18" charset="0"/>
                          </a:rPr>
                          <m:t>E</m:t>
                        </m:r>
                        <m:r>
                          <m:rPr>
                            <m:nor/>
                          </m:rPr>
                          <a:rPr lang="en-US" b="0" i="0" dirty="0" smtClean="0">
                            <a:latin typeface="Times New Roman" panose="020206030504050203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m:t>
                        </m:r>
                        <m:r>
                          <m:rPr>
                            <m:nor/>
                          </m:rPr>
                          <a:rPr lang="en-US" b="0" i="0" dirty="0" smtClean="0">
                            <a:latin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𝑚</m:t>
                        </m:r>
                      </m:e>
                    </m:func>
                  </m:oMath>
                </a14:m>
                <a:r>
                  <a:rPr lang="en-IN" dirty="0" smtClean="0">
                    <a:latin typeface="Times New Roman" panose="02020603050405020304" pitchFamily="18" charset="0"/>
                    <a:cs typeface="Times New Roman" panose="02020603050405020304" pitchFamily="18" charset="0"/>
                  </a:rPr>
                  <a:t> for any value of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irrespective of weather it is a power of 2 or not.</a:t>
                </a:r>
              </a:p>
              <a:p>
                <a:endParaRPr lang="en-US" sz="900" dirty="0" smtClean="0">
                  <a:latin typeface="Times New Roman" panose="02020603050405020304" pitchFamily="18" charset="0"/>
                  <a:cs typeface="Times New Roman" panose="02020603050405020304" pitchFamily="18" charset="0"/>
                </a:endParaRPr>
              </a:p>
              <a:p>
                <a:r>
                  <a:rPr lang="en-IN" dirty="0">
                    <a:solidFill>
                      <a:srgbClr val="0B5ED7"/>
                    </a:solidFill>
                    <a:latin typeface="Times New Roman" panose="02020603050405020304" pitchFamily="18" charset="0"/>
                    <a:cs typeface="Times New Roman" panose="02020603050405020304" pitchFamily="18" charset="0"/>
                  </a:rPr>
                  <a:t>Note: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not necessarily be an integer always.</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Next, we are to have our observation</a:t>
                </a:r>
                <a:r>
                  <a:rPr lang="en-IN" dirty="0" smtClean="0">
                    <a:solidFill>
                      <a:srgbClr val="A50021"/>
                    </a:solidFill>
                    <a:latin typeface="Times New Roman" panose="02020603050405020304" pitchFamily="18" charset="0"/>
                    <a:cs typeface="Times New Roman" panose="02020603050405020304" pitchFamily="18" charset="0"/>
                  </a:rPr>
                  <a:t>, if all </a:t>
                </a:r>
                <a:r>
                  <a:rPr lang="en-IN" i="1" dirty="0" smtClean="0">
                    <a:solidFill>
                      <a:srgbClr val="A50021"/>
                    </a:solidFill>
                    <a:latin typeface="Times New Roman" panose="02020603050405020304" pitchFamily="18" charset="0"/>
                    <a:cs typeface="Times New Roman" panose="02020603050405020304" pitchFamily="18" charset="0"/>
                  </a:rPr>
                  <a:t>m</a:t>
                </a:r>
                <a:r>
                  <a:rPr lang="en-IN" dirty="0">
                    <a:solidFill>
                      <a:srgbClr val="A50021"/>
                    </a:solidFill>
                    <a:latin typeface="Times New Roman" panose="02020603050405020304" pitchFamily="18" charset="0"/>
                    <a:cs typeface="Times New Roman" panose="02020603050405020304" pitchFamily="18" charset="0"/>
                  </a:rPr>
                  <a:t> </a:t>
                </a:r>
                <a:r>
                  <a:rPr lang="en-IN" dirty="0" smtClean="0">
                    <a:solidFill>
                      <a:srgbClr val="A50021"/>
                    </a:solidFill>
                    <a:latin typeface="Times New Roman" panose="02020603050405020304" pitchFamily="18" charset="0"/>
                    <a:cs typeface="Times New Roman" panose="02020603050405020304" pitchFamily="18" charset="0"/>
                  </a:rPr>
                  <a:t>objects are not equally probable</a:t>
                </a:r>
                <a:r>
                  <a:rPr lang="en-IN" dirty="0" smtClean="0">
                    <a:latin typeface="Times New Roman" panose="02020603050405020304" pitchFamily="18" charset="0"/>
                    <a:cs typeface="Times New Roman" panose="02020603050405020304" pitchFamily="18" charset="0"/>
                  </a:rPr>
                  <a:t>.</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Suppose,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denotes the frequency with which the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𝑖</m:t>
                        </m:r>
                      </m:e>
                      <m:sup>
                        <m:r>
                          <a:rPr lang="en-IN" b="0" i="1" smtClean="0">
                            <a:latin typeface="Cambria Math" panose="02040503050406030204" pitchFamily="18" charset="0"/>
                            <a:cs typeface="Times New Roman" panose="02020603050405020304" pitchFamily="18" charset="0"/>
                          </a:rPr>
                          <m:t>𝑡h</m:t>
                        </m:r>
                      </m:sup>
                    </m:sSup>
                  </m:oMath>
                </a14:m>
                <a:r>
                  <a:rPr lang="en-IN" dirty="0" smtClean="0">
                    <a:latin typeface="Times New Roman" panose="02020603050405020304" pitchFamily="18" charset="0"/>
                    <a:cs typeface="Times New Roman" panose="02020603050405020304" pitchFamily="18" charset="0"/>
                  </a:rPr>
                  <a:t> of the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objects occurs, where </a:t>
                </a:r>
                <a14:m>
                  <m:oMath xmlns:m="http://schemas.openxmlformats.org/officeDocument/2006/math">
                    <m:r>
                      <a:rPr lang="en-IN" b="0" i="1" smtClean="0">
                        <a:latin typeface="Cambria Math" panose="02040503050406030204" pitchFamily="18" charset="0"/>
                        <a:cs typeface="Times New Roman" panose="02020603050405020304" pitchFamily="18" charset="0"/>
                      </a:rPr>
                      <m:t>0</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such that</a:t>
                </a:r>
              </a:p>
              <a:p>
                <a:pPr/>
                <a14:m>
                  <m:oMathPara xmlns:m="http://schemas.openxmlformats.org/officeDocument/2006/math">
                    <m:oMathParaPr>
                      <m:jc m:val="centerGroup"/>
                    </m:oMathParaPr>
                    <m:oMath xmlns:m="http://schemas.openxmlformats.org/officeDocument/2006/math">
                      <m:nary>
                        <m:naryPr>
                          <m:chr m:val="∑"/>
                          <m:ctrlPr>
                            <a:rPr lang="en-IN" i="1" smtClean="0">
                              <a:latin typeface="Cambria Math" panose="02040503050406030204" pitchFamily="18" charset="0"/>
                              <a:cs typeface="Times New Roman" panose="02020603050405020304" pitchFamily="18" charset="0"/>
                            </a:rPr>
                          </m:ctrlPr>
                        </m:naryPr>
                        <m:sub>
                          <m:r>
                            <m:rPr>
                              <m:brk m:alnAt="23"/>
                            </m:rPr>
                            <a:rPr lang="en-IN" b="0" i="1" smtClean="0">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cs typeface="Times New Roman" panose="02020603050405020304" pitchFamily="18" charset="0"/>
                            </a:rPr>
                            <m:t>𝑚</m:t>
                          </m:r>
                        </m:sup>
                        <m:e>
                          <m:sSub>
                            <m:sSubPr>
                              <m:ctrlPr>
                                <a:rPr lang="en-IN"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e>
                      </m:nary>
                      <m:r>
                        <a:rPr lang="en-IN" b="0" i="1" smtClean="0">
                          <a:latin typeface="Cambria Math" panose="02040503050406030204" pitchFamily="18" charset="0"/>
                          <a:cs typeface="Times New Roman" panose="02020603050405020304" pitchFamily="18" charset="0"/>
                        </a:rPr>
                        <m:t>=1</m:t>
                      </m:r>
                    </m:oMath>
                  </m:oMathPara>
                </a14:m>
                <a:endParaRPr lang="en-IN" b="0" dirty="0" smtClean="0">
                  <a:latin typeface="Times New Roman" panose="02020603050405020304" pitchFamily="18" charset="0"/>
                  <a:cs typeface="Times New Roman" panose="02020603050405020304" pitchFamily="18" charset="0"/>
                </a:endParaRPr>
              </a:p>
              <a:p>
                <a:endParaRPr lang="en-IN" i="1" dirty="0" smtClean="0">
                  <a:solidFill>
                    <a:srgbClr val="FF0000"/>
                  </a:solidFill>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2911" y="3135086"/>
                <a:ext cx="8133632" cy="3177216"/>
              </a:xfrm>
              <a:prstGeom prst="rect">
                <a:avLst/>
              </a:prstGeom>
              <a:blipFill rotWithShape="1">
                <a:blip r:embed="rId4"/>
                <a:stretch>
                  <a:fillRect l="-1273" t="-4798" r="-150"/>
                </a:stretch>
              </a:blipFill>
            </p:spPr>
            <p:txBody>
              <a:bodyPr/>
              <a:lstStyle/>
              <a:p>
                <a:r>
                  <a:rPr lang="en-IN">
                    <a:noFill/>
                  </a:rPr>
                  <a:t> </a:t>
                </a:r>
              </a:p>
            </p:txBody>
          </p:sp>
        </mc:Fallback>
      </mc:AlternateContent>
      <p:sp>
        <p:nvSpPr>
          <p:cNvPr id="10" name="Rounded Rectangle 9"/>
          <p:cNvSpPr/>
          <p:nvPr/>
        </p:nvSpPr>
        <p:spPr>
          <a:xfrm>
            <a:off x="672928" y="155169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9.4: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096990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630384" y="1306287"/>
                <a:ext cx="8209831" cy="5349350"/>
              </a:xfrm>
              <a:prstGeom prst="rect">
                <a:avLst/>
              </a:prstGeom>
              <a:noFill/>
            </p:spPr>
            <p:txBody>
              <a:bodyPr wrap="square" rtlCol="0">
                <a:spAutoFit/>
              </a:bodyPr>
              <a:lstStyle/>
              <a:p>
                <a:pPr algn="just"/>
                <a:r>
                  <a:rPr lang="en-US" b="1" dirty="0" smtClean="0">
                    <a:solidFill>
                      <a:srgbClr val="0B5ED7"/>
                    </a:solidFill>
                    <a:latin typeface="Times New Roman" panose="02020603050405020304" pitchFamily="18" charset="0"/>
                    <a:cs typeface="Times New Roman" panose="02020603050405020304" pitchFamily="18" charset="0"/>
                  </a:rPr>
                  <a:t>Example 9.8: Discriminating among objects</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Suppose four objects </a:t>
                </a:r>
                <a14:m>
                  <m:oMath xmlns:m="http://schemas.openxmlformats.org/officeDocument/2006/math">
                    <m:r>
                      <a:rPr lang="en-IN" i="1" dirty="0">
                        <a:solidFill>
                          <a:srgbClr val="0B5ED7"/>
                        </a:solidFill>
                        <a:latin typeface="Cambria Math" panose="02040503050406030204" pitchFamily="18" charset="0"/>
                        <a:cs typeface="Times New Roman" panose="02020603050405020304" pitchFamily="18" charset="0"/>
                      </a:rPr>
                      <m:t>𝐴</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𝐵</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𝐶</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𝑎𝑛𝑑</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𝐷</m:t>
                    </m:r>
                  </m:oMath>
                </a14:m>
                <a:r>
                  <a:rPr lang="en-IN" dirty="0">
                    <a:solidFill>
                      <a:srgbClr val="0B5ED7"/>
                    </a:solidFill>
                    <a:latin typeface="Times New Roman" panose="02020603050405020304" pitchFamily="18" charset="0"/>
                    <a:cs typeface="Times New Roman" panose="02020603050405020304" pitchFamily="18" charset="0"/>
                  </a:rPr>
                  <a:t> which </a:t>
                </a:r>
                <a:r>
                  <a:rPr lang="en-IN" dirty="0" smtClean="0">
                    <a:solidFill>
                      <a:srgbClr val="0B5ED7"/>
                    </a:solidFill>
                    <a:latin typeface="Times New Roman" panose="02020603050405020304" pitchFamily="18" charset="0"/>
                    <a:cs typeface="Times New Roman" panose="02020603050405020304" pitchFamily="18" charset="0"/>
                  </a:rPr>
                  <a:t>occur with frequencies </a:t>
                </a:r>
                <a14:m>
                  <m:oMath xmlns:m="http://schemas.openxmlformats.org/officeDocument/2006/math">
                    <m:f>
                      <m:fPr>
                        <m:ctrlPr>
                          <a:rPr lang="en-IN"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respectively. </a:t>
                </a:r>
              </a:p>
              <a:p>
                <a:pPr marL="3943350" lvl="8"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Thus, </a:t>
                </a:r>
                <a:r>
                  <a:rPr lang="en-IN" dirty="0">
                    <a:solidFill>
                      <a:srgbClr val="0B5ED7"/>
                    </a:solidFill>
                    <a:latin typeface="Times New Roman" panose="02020603050405020304" pitchFamily="18" charset="0"/>
                    <a:cs typeface="Times New Roman" panose="02020603050405020304" pitchFamily="18" charset="0"/>
                  </a:rPr>
                  <a:t>i</a:t>
                </a:r>
                <a:r>
                  <a:rPr lang="en-IN" dirty="0" smtClean="0">
                    <a:solidFill>
                      <a:srgbClr val="0B5ED7"/>
                    </a:solidFill>
                    <a:latin typeface="Times New Roman" panose="02020603050405020304" pitchFamily="18" charset="0"/>
                    <a:cs typeface="Times New Roman" panose="02020603050405020304" pitchFamily="18" charset="0"/>
                  </a:rPr>
                  <a:t>n this example, </a:t>
                </a:r>
                <a14:m>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𝑚</m:t>
                    </m:r>
                    <m:r>
                      <a:rPr lang="en-IN" b="0" i="1" smtClean="0">
                        <a:solidFill>
                          <a:srgbClr val="0B5ED7"/>
                        </a:solidFill>
                        <a:latin typeface="Cambria Math" panose="02040503050406030204" pitchFamily="18" charset="0"/>
                        <a:cs typeface="Times New Roman" panose="02020603050405020304" pitchFamily="18" charset="0"/>
                      </a:rPr>
                      <m:t>=4</m:t>
                    </m:r>
                  </m:oMath>
                </a14:m>
                <a:r>
                  <a:rPr lang="en-IN"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smtClean="0">
                            <a:solidFill>
                              <a:srgbClr val="0B5ED7"/>
                            </a:solidFill>
                            <a:latin typeface="Cambria Math" panose="02040503050406030204" pitchFamily="18" charset="0"/>
                            <a:cs typeface="Times New Roman" panose="02020603050405020304" pitchFamily="18" charset="0"/>
                          </a:rPr>
                        </m:ctrlPr>
                      </m:sSubPr>
                      <m:e>
                        <m:r>
                          <a:rPr lang="en-IN" b="0" i="1" smtClean="0">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1</m:t>
                        </m:r>
                      </m:sub>
                    </m:sSub>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2</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3</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smtClean="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4</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a:t>
                </a:r>
              </a:p>
              <a:p>
                <a:pPr marL="2571750" lvl="5"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Using standard 2-bit encoding, we can represent them as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=00, </m:t>
                    </m:r>
                    <m:r>
                      <a:rPr lang="en-IN" b="0" i="1" dirty="0" smtClean="0">
                        <a:solidFill>
                          <a:srgbClr val="0B5ED7"/>
                        </a:solidFill>
                        <a:latin typeface="Cambria Math" panose="02040503050406030204" pitchFamily="18" charset="0"/>
                        <a:cs typeface="Times New Roman" panose="02020603050405020304" pitchFamily="18" charset="0"/>
                      </a:rPr>
                      <m:t>𝐵</m:t>
                    </m:r>
                    <m:r>
                      <a:rPr lang="en-IN" b="0" i="1" dirty="0" smtClean="0">
                        <a:solidFill>
                          <a:srgbClr val="0B5ED7"/>
                        </a:solidFill>
                        <a:latin typeface="Cambria Math" panose="02040503050406030204" pitchFamily="18" charset="0"/>
                        <a:cs typeface="Times New Roman" panose="02020603050405020304" pitchFamily="18" charset="0"/>
                      </a:rPr>
                      <m:t>=01, </m:t>
                    </m:r>
                    <m:r>
                      <a:rPr lang="en-IN" b="0"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=10,  </m:t>
                    </m:r>
                    <m:r>
                      <a:rPr lang="en-IN" b="0" i="1" dirty="0" smtClean="0">
                        <a:solidFill>
                          <a:srgbClr val="0B5ED7"/>
                        </a:solidFill>
                        <a:latin typeface="Cambria Math" panose="02040503050406030204" pitchFamily="18" charset="0"/>
                        <a:cs typeface="Times New Roman" panose="02020603050405020304" pitchFamily="18" charset="0"/>
                      </a:rPr>
                      <m:t>𝐷</m:t>
                    </m:r>
                    <m:r>
                      <a:rPr lang="en-IN" b="0" i="1" dirty="0" smtClean="0">
                        <a:solidFill>
                          <a:srgbClr val="0B5ED7"/>
                        </a:solidFill>
                        <a:latin typeface="Cambria Math" panose="02040503050406030204" pitchFamily="18" charset="0"/>
                        <a:cs typeface="Times New Roman" panose="02020603050405020304" pitchFamily="18" charset="0"/>
                      </a:rPr>
                      <m:t>=11</m:t>
                    </m:r>
                  </m:oMath>
                </a14:m>
                <a:r>
                  <a:rPr lang="en-IN" dirty="0" smtClean="0">
                    <a:solidFill>
                      <a:srgbClr val="0B5ED7"/>
                    </a:solidFill>
                    <a:latin typeface="Times New Roman" panose="02020603050405020304" pitchFamily="18" charset="0"/>
                    <a:cs typeface="Times New Roman" panose="02020603050405020304" pitchFamily="18" charset="0"/>
                  </a:rPr>
                  <a:t>. </a:t>
                </a:r>
              </a:p>
              <a:p>
                <a:pPr marL="2114550" lvl="4"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Also, we can follow </a:t>
                </a:r>
                <a:r>
                  <a:rPr lang="en-IN" dirty="0" smtClean="0">
                    <a:solidFill>
                      <a:srgbClr val="073C8B"/>
                    </a:solidFill>
                    <a:latin typeface="Times New Roman" panose="02020603050405020304" pitchFamily="18" charset="0"/>
                    <a:cs typeface="Times New Roman" panose="02020603050405020304" pitchFamily="18" charset="0"/>
                  </a:rPr>
                  <a:t>variable length coding </a:t>
                </a:r>
                <a:r>
                  <a:rPr lang="en-IN" dirty="0" smtClean="0">
                    <a:solidFill>
                      <a:srgbClr val="0B5ED7"/>
                    </a:solidFill>
                    <a:latin typeface="Times New Roman" panose="02020603050405020304" pitchFamily="18" charset="0"/>
                    <a:cs typeface="Times New Roman" panose="02020603050405020304" pitchFamily="18" charset="0"/>
                  </a:rPr>
                  <a:t>(also called Huffman coding) as an improved way of representing them. </a:t>
                </a:r>
              </a:p>
              <a:p>
                <a:pPr marL="742950" lvl="1"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The Huffman coding of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𝐵</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 </m:t>
                    </m:r>
                    <m:r>
                      <a:rPr lang="en-IN" b="0" i="1" dirty="0" smtClean="0">
                        <a:solidFill>
                          <a:srgbClr val="0B5ED7"/>
                        </a:solidFill>
                        <a:latin typeface="Cambria Math" panose="02040503050406030204" pitchFamily="18" charset="0"/>
                        <a:cs typeface="Times New Roman" panose="02020603050405020304" pitchFamily="18" charset="0"/>
                      </a:rPr>
                      <m:t>𝑎𝑛𝑑</m:t>
                    </m:r>
                    <m:r>
                      <a:rPr lang="en-IN" b="0"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𝐷</m:t>
                    </m:r>
                  </m:oMath>
                </a14:m>
                <a:r>
                  <a:rPr lang="en-IN" dirty="0" smtClean="0">
                    <a:solidFill>
                      <a:srgbClr val="0B5ED7"/>
                    </a:solidFill>
                    <a:latin typeface="Times New Roman" panose="02020603050405020304" pitchFamily="18" charset="0"/>
                    <a:cs typeface="Times New Roman" panose="02020603050405020304" pitchFamily="18" charset="0"/>
                  </a:rPr>
                  <a:t> with their frequencies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r>
                      <a:rPr lang="en-IN">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are shown below.</a:t>
                </a:r>
              </a:p>
              <a:p>
                <a:pPr marL="285750"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lvl="1"/>
                <a:r>
                  <a:rPr lang="en-IN" b="1" dirty="0" smtClean="0">
                    <a:solidFill>
                      <a:srgbClr val="0B5ED7"/>
                    </a:solidFill>
                    <a:latin typeface="Times New Roman" panose="02020603050405020304" pitchFamily="18" charset="0"/>
                    <a:cs typeface="Times New Roman" panose="02020603050405020304" pitchFamily="18" charset="0"/>
                  </a:rPr>
                  <a:t>A = 1</a:t>
                </a:r>
              </a:p>
              <a:p>
                <a:pPr lvl="1"/>
                <a:r>
                  <a:rPr lang="en-IN" b="1" dirty="0" smtClean="0">
                    <a:solidFill>
                      <a:srgbClr val="0B5ED7"/>
                    </a:solidFill>
                    <a:latin typeface="Times New Roman" panose="02020603050405020304" pitchFamily="18" charset="0"/>
                    <a:cs typeface="Times New Roman" panose="02020603050405020304" pitchFamily="18" charset="0"/>
                  </a:rPr>
                  <a:t>B = 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C = 001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D = 000</a:t>
                </a:r>
              </a:p>
              <a:p>
                <a:pPr algn="just"/>
                <a:endParaRPr lang="en-IN" sz="9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30366" y="1306287"/>
                <a:ext cx="8209831" cy="5349350"/>
              </a:xfrm>
              <a:prstGeom prst="rect">
                <a:avLst/>
              </a:prstGeom>
              <a:blipFill rotWithShape="1">
                <a:blip r:embed="rId2"/>
                <a:stretch>
                  <a:fillRect l="-1188" t="-569" r="-6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val="42695083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630383" y="1748247"/>
                <a:ext cx="8209831" cy="3162982"/>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t>With the above representation say, if A is to be identified, then we need to examine only one question, for B it is 2 and for C and D both, it is 3. </a:t>
                </a:r>
              </a:p>
              <a:p>
                <a:pPr marL="285750" indent="-2857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Thus, on the average, we need</a:t>
                </a:r>
              </a:p>
              <a:p>
                <a:pPr marL="285750" indent="-285750" algn="just">
                  <a:buClr>
                    <a:schemeClr val="accent3"/>
                  </a:buClr>
                  <a:buSzPct val="150000"/>
                  <a:buFont typeface="Arial" pitchFamily="34" charset="0"/>
                  <a:buChar char="•"/>
                </a:pPr>
                <a:endParaRPr lang="en-IN" sz="1000" dirty="0" smtClean="0"/>
              </a:p>
              <a:p>
                <a:pPr algn="just">
                  <a:buClr>
                    <a:schemeClr val="accent3"/>
                  </a:buClr>
                  <a:buSzPct val="150000"/>
                </a:pPr>
                <a:r>
                  <a:rPr lang="en-IN" dirty="0" smtClean="0"/>
                  <a:t>                           </a:t>
                </a:r>
                <a14:m>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4</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3=1.75 </m:t>
                    </m:r>
                    <m:r>
                      <a:rPr lang="en-IN" b="0" i="1" smtClean="0">
                        <a:latin typeface="Cambria Math" panose="02040503050406030204" pitchFamily="18" charset="0"/>
                        <a:ea typeface="Cambria Math" panose="02040503050406030204" pitchFamily="18" charset="0"/>
                      </a:rPr>
                      <m:t>𝑏𝑖𝑡𝑠</m:t>
                    </m:r>
                  </m:oMath>
                </a14:m>
                <a:r>
                  <a:rPr lang="en-US" dirty="0" smtClean="0"/>
                  <a:t> </a:t>
                </a:r>
              </a:p>
              <a:p>
                <a:pPr algn="just">
                  <a:buClr>
                    <a:schemeClr val="accent3"/>
                  </a:buClr>
                  <a:buSzPct val="150000"/>
                </a:pPr>
                <a:endParaRPr lang="en-US" sz="1000" dirty="0" smtClean="0"/>
              </a:p>
              <a:p>
                <a:pPr marL="285750" indent="-285750" algn="just">
                  <a:buClr>
                    <a:schemeClr val="accent3"/>
                  </a:buClr>
                  <a:buSzPct val="150000"/>
                  <a:buFont typeface="Arial" pitchFamily="34" charset="0"/>
                  <a:buChar char="•"/>
                </a:pPr>
                <a:r>
                  <a:rPr lang="en-US" dirty="0" smtClean="0"/>
                  <a:t>This is the number of yes/no questions to identify any one of the four objects, whose frequency of occurrences are not uniform.</a:t>
                </a:r>
              </a:p>
              <a:p>
                <a:pPr marL="742950" lvl="1" indent="-285750" algn="just">
                  <a:buClr>
                    <a:schemeClr val="accent3"/>
                  </a:buClr>
                  <a:buSzPct val="150000"/>
                  <a:buFont typeface="Arial" pitchFamily="34" charset="0"/>
                  <a:buChar char="•"/>
                </a:pPr>
                <a:endParaRPr lang="en-US" dirty="0" smtClean="0"/>
              </a:p>
              <a:p>
                <a:pPr marL="285750" indent="-285750" algn="just">
                  <a:buClr>
                    <a:schemeClr val="accent3"/>
                  </a:buClr>
                  <a:buSzPct val="150000"/>
                  <a:buFont typeface="Arial" pitchFamily="34" charset="0"/>
                  <a:buChar char="•"/>
                </a:pPr>
                <a:r>
                  <a:rPr lang="en-US" dirty="0" smtClean="0"/>
                  <a:t>This is simply in contrast to 2-bit encoding, where we need 2-bits (questions) on the average.  </a:t>
                </a:r>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0365" y="1748247"/>
                <a:ext cx="8209831" cy="3162982"/>
              </a:xfrm>
              <a:prstGeom prst="rect">
                <a:avLst/>
              </a:prstGeom>
              <a:blipFill rotWithShape="1">
                <a:blip r:embed="rId2"/>
                <a:stretch>
                  <a:fillRect l="-1188" t="-4624" r="-668" b="-21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val="21963339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itle 1"/>
              <p:cNvSpPr>
                <a:spLocks noGrp="1"/>
              </p:cNvSpPr>
              <p:nvPr>
                <p:ph type="title"/>
              </p:nvPr>
            </p:nvSpPr>
            <p:spPr>
              <a:xfrm>
                <a:off x="235671" y="289560"/>
                <a:ext cx="8999220" cy="825138"/>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b="1" dirty="0">
                  <a:solidFill>
                    <a:srgbClr val="C00000"/>
                  </a:solidFill>
                  <a:latin typeface="Times New Roman" pitchFamily="18" charset="0"/>
                  <a:cs typeface="Times New Roman" pitchFamily="18" charset="0"/>
                </a:endParaRPr>
              </a:p>
            </p:txBody>
          </p:sp>
        </mc:Choice>
        <mc:Fallback xmlns="">
          <p:sp>
            <p:nvSpPr>
              <p:cNvPr id="6" name="Title 1"/>
              <p:cNvSpPr>
                <a:spLocks noGrp="1" noRot="1" noChangeAspect="1" noMove="1" noResize="1" noEditPoints="1" noAdjustHandles="1" noChangeArrowheads="1" noChangeShapeType="1" noTextEdit="1"/>
              </p:cNvSpPr>
              <p:nvPr>
                <p:ph type="title"/>
              </p:nvPr>
            </p:nvSpPr>
            <p:spPr>
              <a:xfrm>
                <a:off x="235671" y="289560"/>
                <a:ext cx="8999220" cy="825138"/>
              </a:xfrm>
              <a:blipFill rotWithShape="1">
                <a:blip r:embed="rId2"/>
                <a:stretch>
                  <a:fillRect l="-3455" r="-2642" b="-37037"/>
                </a:stretch>
              </a:blipFill>
            </p:spPr>
            <p:txBody>
              <a:bodyPr/>
              <a:lstStyle/>
              <a:p>
                <a:r>
                  <a:rPr lang="en-IN">
                    <a:noFill/>
                  </a:rPr>
                  <a:t> </a:t>
                </a:r>
              </a:p>
            </p:txBody>
          </p:sp>
        </mc:Fallback>
      </mc:AlternateContent>
      <p:sp>
        <p:nvSpPr>
          <p:cNvPr id="11" name="TextBox 10"/>
          <p:cNvSpPr txBox="1"/>
          <p:nvPr/>
        </p:nvSpPr>
        <p:spPr>
          <a:xfrm>
            <a:off x="630384" y="1306290"/>
            <a:ext cx="8209831" cy="5078313"/>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It may be interesting to note that even with variable length encoding, there are several ways of encoding. Few of them are given below.</a:t>
            </a: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The calculation of entropy in the observed cases can be obtained as:</a:t>
            </a: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t>Anyway, key to finding the most efficient way of encoding is to </a:t>
            </a:r>
            <a:r>
              <a:rPr lang="en-IN" b="1" dirty="0" smtClean="0">
                <a:solidFill>
                  <a:srgbClr val="0B5ED7"/>
                </a:solidFill>
              </a:rPr>
              <a:t>assign a smallest number of bits to the object with highest frequency</a:t>
            </a:r>
            <a:r>
              <a:rPr lang="en-IN" i="1" dirty="0" smtClean="0">
                <a:solidFill>
                  <a:srgbClr val="0B5ED7"/>
                </a:solidFill>
              </a:rPr>
              <a:t> </a:t>
            </a:r>
            <a:r>
              <a:rPr lang="en-IN" dirty="0" smtClean="0"/>
              <a:t>and so on.</a:t>
            </a:r>
          </a:p>
          <a:p>
            <a:pPr marL="171450" indent="-1714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The above observation is also significant in the sense that it provides a </a:t>
            </a:r>
            <a:r>
              <a:rPr lang="en-IN" b="1" dirty="0" smtClean="0">
                <a:solidFill>
                  <a:srgbClr val="0B5ED7"/>
                </a:solidFill>
              </a:rPr>
              <a:t>systematic way of finding a sequence of well-chosen question in order to identify an object at a faster rate.</a:t>
            </a:r>
            <a:endParaRPr lang="en-IN" dirty="0" smtClean="0">
              <a:solidFill>
                <a:srgbClr val="0B5ED7"/>
              </a:solidFill>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4169593185"/>
                  </p:ext>
                </p:extLst>
              </p:nvPr>
            </p:nvGraphicFramePr>
            <p:xfrm>
              <a:off x="1560269"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1583002863"/>
                        </a:ext>
                      </a:extLst>
                    </a:gridCol>
                    <a:gridCol w="2080331">
                      <a:extLst>
                        <a:ext uri="{9D8B030D-6E8A-4147-A177-3AD203B41FA5}">
                          <a16:colId xmlns:a16="http://schemas.microsoft.com/office/drawing/2014/main" val="2263182531"/>
                        </a:ext>
                      </a:extLst>
                    </a:gridCol>
                    <a:gridCol w="2080331">
                      <a:extLst>
                        <a:ext uri="{9D8B030D-6E8A-4147-A177-3AD203B41FA5}">
                          <a16:colId xmlns:a16="http://schemas.microsoft.com/office/drawing/2014/main" val="1206560952"/>
                        </a:ext>
                      </a:extLst>
                    </a:gridCol>
                  </a:tblGrid>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𝐴</m:t>
                                </m:r>
                                <m:r>
                                  <a:rPr lang="en-IN" b="0" i="1" smtClean="0">
                                    <a:latin typeface="Cambria Math" panose="02040503050406030204" pitchFamily="18" charset="0"/>
                                  </a:rPr>
                                  <m:t>=0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2)   </m:t>
                                </m:r>
                                <m:r>
                                  <a:rPr lang="en-IN" b="0" i="1" smtClean="0">
                                    <a:latin typeface="Cambria Math" panose="02040503050406030204" pitchFamily="18" charset="0"/>
                                  </a:rPr>
                                  <m:t>𝐴</m:t>
                                </m:r>
                                <m:r>
                                  <a:rPr lang="en-IN" b="0" i="1" smtClean="0">
                                    <a:latin typeface="Cambria Math" panose="02040503050406030204" pitchFamily="18" charset="0"/>
                                  </a:rPr>
                                  <m:t>=01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3)  </m:t>
                                </m:r>
                                <m:r>
                                  <a:rPr lang="en-IN" b="0" i="1" smtClean="0">
                                    <a:latin typeface="Cambria Math" panose="02040503050406030204" pitchFamily="18" charset="0"/>
                                  </a:rPr>
                                  <m:t>𝐴</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503546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43316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3914914"/>
                      </a:ext>
                    </a:extLst>
                  </a:tr>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=000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=100001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89235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0779806"/>
                  </p:ext>
                </p:extLst>
              </p:nvPr>
            </p:nvGraphicFramePr>
            <p:xfrm>
              <a:off x="1560251"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1583002863"/>
                        </a:ext>
                      </a:extLst>
                    </a:gridCol>
                    <a:gridCol w="2080331">
                      <a:extLst>
                        <a:ext uri="{9D8B030D-6E8A-4147-A177-3AD203B41FA5}">
                          <a16:colId xmlns:a16="http://schemas.microsoft.com/office/drawing/2014/main" val="2263182531"/>
                        </a:ext>
                      </a:extLst>
                    </a:gridCol>
                    <a:gridCol w="2080331">
                      <a:extLst>
                        <a:ext uri="{9D8B030D-6E8A-4147-A177-3AD203B41FA5}">
                          <a16:colId xmlns:a16="http://schemas.microsoft.com/office/drawing/2014/main" val="1206560952"/>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r="-199708"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r="-100293"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b="-301639"/>
                          </a:stretch>
                        </a:blipFill>
                      </a:tcPr>
                    </a:tc>
                    <a:extLst>
                      <a:ext uri="{0D108BD9-81ED-4DB2-BD59-A6C34878D82A}">
                        <a16:rowId xmlns:a16="http://schemas.microsoft.com/office/drawing/2014/main" val="3155035466"/>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8387" r="-199708"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98387" r="-100293"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98387" b="-196774"/>
                          </a:stretch>
                        </a:blipFill>
                      </a:tcPr>
                    </a:tc>
                    <a:extLst>
                      <a:ext uri="{0D108BD9-81ED-4DB2-BD59-A6C34878D82A}">
                        <a16:rowId xmlns:a16="http://schemas.microsoft.com/office/drawing/2014/main" val="2124331672"/>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1639" r="-199708"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201639" r="-100293"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201639" b="-100000"/>
                          </a:stretch>
                        </a:blipFill>
                      </a:tcPr>
                    </a:tc>
                    <a:extLst>
                      <a:ext uri="{0D108BD9-81ED-4DB2-BD59-A6C34878D82A}">
                        <a16:rowId xmlns:a16="http://schemas.microsoft.com/office/drawing/2014/main" val="743914914"/>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1639" r="-19970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301639" r="-100293"/>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301639"/>
                          </a:stretch>
                        </a:blipFill>
                      </a:tcPr>
                    </a:tc>
                    <a:extLst>
                      <a:ext uri="{0D108BD9-81ED-4DB2-BD59-A6C34878D82A}">
                        <a16:rowId xmlns:a16="http://schemas.microsoft.com/office/drawing/2014/main" val="78892354"/>
                      </a:ext>
                    </a:extLst>
                  </a:tr>
                </a:tbl>
              </a:graphicData>
            </a:graphic>
          </p:graphicFrame>
        </mc:Fallback>
      </mc:AlternateContent>
      <p:graphicFrame>
        <p:nvGraphicFramePr>
          <p:cNvPr id="8" name="Table 7"/>
          <p:cNvGraphicFramePr>
            <a:graphicFrameLocks noGrp="1"/>
          </p:cNvGraphicFramePr>
          <p:nvPr>
            <p:extLst>
              <p:ext uri="{D42A27DB-BD31-4B8C-83A1-F6EECF244321}">
                <p14:modId xmlns:p14="http://schemas.microsoft.com/office/powerpoint/2010/main" val="2014674968"/>
              </p:ext>
            </p:extLst>
          </p:nvPr>
        </p:nvGraphicFramePr>
        <p:xfrm>
          <a:off x="1872316" y="4156613"/>
          <a:ext cx="6240993" cy="37084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val="587688787"/>
                    </a:ext>
                  </a:extLst>
                </a:gridCol>
                <a:gridCol w="2080331">
                  <a:extLst>
                    <a:ext uri="{9D8B030D-6E8A-4147-A177-3AD203B41FA5}">
                      <a16:colId xmlns:a16="http://schemas.microsoft.com/office/drawing/2014/main" val="3447294213"/>
                    </a:ext>
                  </a:extLst>
                </a:gridCol>
                <a:gridCol w="2080331">
                  <a:extLst>
                    <a:ext uri="{9D8B030D-6E8A-4147-A177-3AD203B41FA5}">
                      <a16:colId xmlns:a16="http://schemas.microsoft.com/office/drawing/2014/main" val="613207222"/>
                    </a:ext>
                  </a:extLst>
                </a:gridCol>
              </a:tblGrid>
              <a:tr h="370840">
                <a:tc>
                  <a:txBody>
                    <a:bodyPr/>
                    <a:lstStyle/>
                    <a:p>
                      <a:r>
                        <a:rPr lang="en-IN" dirty="0" smtClean="0"/>
                        <a:t>1) 1.75</a:t>
                      </a:r>
                      <a:endParaRPr lang="en-US" dirty="0"/>
                    </a:p>
                  </a:txBody>
                  <a:tcPr/>
                </a:tc>
                <a:tc>
                  <a:txBody>
                    <a:bodyPr/>
                    <a:lstStyle/>
                    <a:p>
                      <a:r>
                        <a:rPr lang="en-IN" dirty="0" smtClean="0"/>
                        <a:t>2) 2</a:t>
                      </a:r>
                      <a:endParaRPr lang="en-US" dirty="0"/>
                    </a:p>
                  </a:txBody>
                  <a:tcPr/>
                </a:tc>
                <a:tc>
                  <a:txBody>
                    <a:bodyPr/>
                    <a:lstStyle/>
                    <a:p>
                      <a:r>
                        <a:rPr lang="en-IN" dirty="0" smtClean="0"/>
                        <a:t>3) 3.875</a:t>
                      </a:r>
                      <a:endParaRPr lang="en-US" dirty="0"/>
                    </a:p>
                  </a:txBody>
                  <a:tcPr/>
                </a:tc>
                <a:extLst>
                  <a:ext uri="{0D108BD9-81ED-4DB2-BD59-A6C34878D82A}">
                    <a16:rowId xmlns:a16="http://schemas.microsoft.com/office/drawing/2014/main" val="2822732794"/>
                  </a:ext>
                </a:extLst>
              </a:tr>
            </a:tbl>
          </a:graphicData>
        </a:graphic>
      </p:graphicFrame>
    </p:spTree>
    <p:extLst>
      <p:ext uri="{BB962C8B-B14F-4D97-AF65-F5344CB8AC3E}">
        <p14:creationId xmlns:p14="http://schemas.microsoft.com/office/powerpoint/2010/main" val="1301273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672928" y="1934111"/>
                <a:ext cx="7734300" cy="1473304"/>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an object occurs with frequency </a:t>
                </a:r>
                <a:r>
                  <a:rPr lang="en-IN" i="1" dirty="0" smtClean="0">
                    <a:solidFill>
                      <a:prstClr val="black"/>
                    </a:solidFill>
                    <a:latin typeface="Times New Roman" panose="02020603050405020304" pitchFamily="18" charset="0"/>
                    <a:cs typeface="Times New Roman" panose="02020603050405020304" pitchFamily="18" charset="0"/>
                  </a:rPr>
                  <a:t>p</a:t>
                </a:r>
                <a:r>
                  <a:rPr lang="en-IN" dirty="0" smtClean="0">
                    <a:solidFill>
                      <a:prstClr val="black"/>
                    </a:solidFill>
                    <a:latin typeface="Times New Roman" panose="02020603050405020304" pitchFamily="18" charset="0"/>
                    <a:cs typeface="Times New Roman" panose="02020603050405020304" pitchFamily="18" charset="0"/>
                  </a:rPr>
                  <a:t>, then the most efficient way to represent it with </a:t>
                </a:r>
                <a14:m>
                  <m:oMath xmlns:m="http://schemas.openxmlformats.org/officeDocument/2006/math">
                    <m:func>
                      <m:funcPr>
                        <m:ctrlPr>
                          <a:rPr lang="en-IN" i="1" smtClean="0">
                            <a:solidFill>
                              <a:prstClr val="black"/>
                            </a:solidFill>
                            <a:latin typeface="Cambria Math" panose="02040503050406030204" pitchFamily="18" charset="0"/>
                            <a:cs typeface="Times New Roman" panose="02020603050405020304" pitchFamily="18" charset="0"/>
                          </a:rPr>
                        </m:ctrlPr>
                      </m:funcPr>
                      <m:fName>
                        <m:sSub>
                          <m:sSubPr>
                            <m:ctrlPr>
                              <a:rPr lang="en-IN" i="1" smtClean="0">
                                <a:solidFill>
                                  <a:prstClr val="black"/>
                                </a:solidFill>
                                <a:latin typeface="Cambria Math" panose="02040503050406030204" pitchFamily="18" charset="0"/>
                                <a:cs typeface="Times New Roman" panose="02020603050405020304" pitchFamily="18" charset="0"/>
                              </a:rPr>
                            </m:ctrlPr>
                          </m:sSubPr>
                          <m:e>
                            <m:r>
                              <m:rPr>
                                <m:sty m:val="p"/>
                              </m:rPr>
                              <a:rPr lang="en-IN" i="0" smtClean="0">
                                <a:solidFill>
                                  <a:prstClr val="black"/>
                                </a:solidFill>
                                <a:latin typeface="Cambria Math" panose="02040503050406030204" pitchFamily="18" charset="0"/>
                                <a:cs typeface="Times New Roman" panose="02020603050405020304" pitchFamily="18" charset="0"/>
                              </a:rPr>
                              <m:t>log</m:t>
                            </m:r>
                          </m:e>
                          <m:sub>
                            <m:r>
                              <a:rPr lang="en-IN" b="0" i="1" smtClean="0">
                                <a:solidFill>
                                  <a:prstClr val="black"/>
                                </a:solidFill>
                                <a:latin typeface="Cambria Math" panose="02040503050406030204" pitchFamily="18" charset="0"/>
                                <a:cs typeface="Times New Roman" panose="02020603050405020304" pitchFamily="18" charset="0"/>
                              </a:rPr>
                              <m:t>2</m:t>
                            </m:r>
                          </m:sub>
                        </m:sSub>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panose="02040503050406030204" pitchFamily="18" charset="0"/>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r>
                              <a:rPr lang="en-IN" b="0" i="1" smtClean="0">
                                <a:solidFill>
                                  <a:prstClr val="black"/>
                                </a:solidFill>
                                <a:latin typeface="Cambria Math" panose="02040503050406030204" pitchFamily="18" charset="0"/>
                                <a:cs typeface="Times New Roman" panose="02020603050405020304" pitchFamily="18" charset="0"/>
                              </a:rPr>
                              <m:t>𝑝</m:t>
                            </m:r>
                          </m:den>
                        </m:f>
                      </m:e>
                    </m:func>
                    <m:r>
                      <a:rPr lang="en-IN" b="0" i="1" smtClean="0">
                        <a:solidFill>
                          <a:prstClr val="black"/>
                        </a:solidFill>
                        <a:latin typeface="Cambria Math" panose="02040503050406030204" pitchFamily="18" charset="0"/>
                        <a:cs typeface="Times New Roman" panose="02020603050405020304" pitchFamily="18" charset="0"/>
                      </a:rPr>
                      <m:t>)</m:t>
                    </m:r>
                  </m:oMath>
                </a14:m>
                <a:r>
                  <a:rPr lang="en-IN" dirty="0" smtClean="0">
                    <a:solidFill>
                      <a:prstClr val="black"/>
                    </a:solidFill>
                    <a:latin typeface="Times New Roman" panose="02020603050405020304" pitchFamily="18" charset="0"/>
                    <a:cs typeface="Times New Roman" panose="02020603050405020304" pitchFamily="18" charset="0"/>
                  </a:rPr>
                  <a:t> bits.</a:t>
                </a:r>
              </a:p>
            </p:txBody>
          </p:sp>
        </mc:Choice>
        <mc:Fallback xmlns="">
          <p:sp>
            <p:nvSpPr>
              <p:cNvPr id="9" name="Rectangle 8"/>
              <p:cNvSpPr>
                <a:spLocks noRot="1" noChangeAspect="1" noMove="1" noResize="1" noEditPoints="1" noAdjustHandles="1" noChangeArrowheads="1" noChangeShapeType="1" noTextEdit="1"/>
              </p:cNvSpPr>
              <p:nvPr/>
            </p:nvSpPr>
            <p:spPr>
              <a:xfrm>
                <a:off x="672911" y="1934111"/>
                <a:ext cx="7734300" cy="1473304"/>
              </a:xfrm>
              <a:prstGeom prst="rect">
                <a:avLst/>
              </a:prstGeom>
              <a:blipFill rotWithShape="1">
                <a:blip r:embed="rId2"/>
                <a:stretch>
                  <a:fillRect b="-18015"/>
                </a:stretch>
              </a:blipFill>
              <a:effectLst>
                <a:glow rad="63500">
                  <a:schemeClr val="accent2">
                    <a:satMod val="175000"/>
                    <a:alpha val="40000"/>
                  </a:schemeClr>
                </a:glow>
              </a:effectLst>
            </p:spPr>
            <p:txBody>
              <a:bodyPr/>
              <a:lstStyle/>
              <a:p>
                <a:r>
                  <a:rPr lang="en-IN">
                    <a:noFill/>
                  </a:rPr>
                  <a:t> </a:t>
                </a:r>
              </a:p>
            </p:txBody>
          </p:sp>
        </mc:Fallback>
      </mc:AlternateContent>
      <p:sp>
        <p:nvSpPr>
          <p:cNvPr id="10" name="Rounded Rectangle 9"/>
          <p:cNvSpPr/>
          <p:nvPr/>
        </p:nvSpPr>
        <p:spPr>
          <a:xfrm>
            <a:off x="672928" y="1932687"/>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.3: </a:t>
            </a:r>
            <a:r>
              <a:rPr lang="en-US" sz="2000" b="1" dirty="0" smtClean="0">
                <a:solidFill>
                  <a:prstClr val="black"/>
                </a:solidFill>
                <a:latin typeface="Times New Roman" pitchFamily="18" charset="0"/>
                <a:cs typeface="Times New Roman" pitchFamily="18" charset="0"/>
              </a:rPr>
              <a:t>Information content</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581471" y="3476031"/>
                <a:ext cx="8133632" cy="2184509"/>
              </a:xfrm>
              <a:prstGeom prst="rect">
                <a:avLst/>
              </a:prstGeom>
              <a:noFill/>
            </p:spPr>
            <p:txBody>
              <a:bodyPr wrap="square" rtlCol="0">
                <a:spAutoFit/>
              </a:bodyPr>
              <a:lstStyle/>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9.9: Information content </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A which occurs with frequency </a:t>
                </a:r>
                <a14:m>
                  <m:oMath xmlns:m="http://schemas.openxmlformats.org/officeDocument/2006/math">
                    <m:f>
                      <m:fPr>
                        <m:ctrlPr>
                          <a:rPr lang="en-IN" i="1" smtClean="0">
                            <a:solidFill>
                              <a:srgbClr val="0B5ED7"/>
                            </a:solidFill>
                            <a:latin typeface="Cambria Math" panose="02040503050406030204" pitchFamily="18" charset="0"/>
                            <a:cs typeface="Times New Roman" panose="02020603050405020304" pitchFamily="18" charset="0"/>
                          </a:rPr>
                        </m:ctrlPr>
                      </m:fPr>
                      <m:num>
                        <m:r>
                          <a:rPr lang="en-IN" b="0" i="0" smtClean="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2</m:t>
                        </m:r>
                      </m:den>
                    </m:f>
                  </m:oMath>
                </a14:m>
                <a:r>
                  <a:rPr lang="en-US" dirty="0" smtClean="0">
                    <a:solidFill>
                      <a:srgbClr val="0B5ED7"/>
                    </a:solidFill>
                    <a:latin typeface="Times New Roman" panose="02020603050405020304" pitchFamily="18" charset="0"/>
                    <a:cs typeface="Times New Roman" panose="02020603050405020304" pitchFamily="18" charset="0"/>
                  </a:rPr>
                  <a:t> is represented by 1-bit, B which occurs with frequency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i="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4</m:t>
                        </m:r>
                      </m:den>
                    </m:f>
                  </m:oMath>
                </a14:m>
                <a:r>
                  <a:rPr lang="en-US" dirty="0" smtClean="0">
                    <a:solidFill>
                      <a:srgbClr val="0B5ED7"/>
                    </a:solidFill>
                    <a:latin typeface="Times New Roman" panose="02020603050405020304" pitchFamily="18" charset="0"/>
                    <a:cs typeface="Times New Roman" panose="02020603050405020304" pitchFamily="18" charset="0"/>
                  </a:rPr>
                  <a:t> represented by 2-bits and both C and D which occurs with frequency </a:t>
                </a:r>
                <a14:m>
                  <m:oMath xmlns:m="http://schemas.openxmlformats.org/officeDocument/2006/math">
                    <m:f>
                      <m:fPr>
                        <m:ctrlPr>
                          <a:rPr lang="en-IN" i="1">
                            <a:solidFill>
                              <a:srgbClr val="0B5ED7"/>
                            </a:solidFill>
                            <a:latin typeface="Cambria Math" panose="02040503050406030204" pitchFamily="18" charset="0"/>
                            <a:cs typeface="Times New Roman" panose="02020603050405020304" pitchFamily="18" charset="0"/>
                          </a:rPr>
                        </m:ctrlPr>
                      </m:fPr>
                      <m:num>
                        <m:r>
                          <a:rPr lang="en-IN">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8</m:t>
                        </m:r>
                      </m:den>
                    </m:f>
                  </m:oMath>
                </a14:m>
                <a:r>
                  <a:rPr lang="en-US" dirty="0" smtClean="0">
                    <a:solidFill>
                      <a:srgbClr val="0B5ED7"/>
                    </a:solidFill>
                    <a:latin typeface="Times New Roman" panose="02020603050405020304" pitchFamily="18" charset="0"/>
                    <a:cs typeface="Times New Roman" panose="02020603050405020304" pitchFamily="18" charset="0"/>
                  </a:rPr>
                  <a:t> are represented by 3 bits each.</a:t>
                </a:r>
              </a:p>
              <a:p>
                <a:endParaRPr lang="en-US" sz="900" dirty="0">
                  <a:latin typeface="Times New Roman" panose="02020603050405020304" pitchFamily="18" charset="0"/>
                  <a:cs typeface="Times New Roman" panose="02020603050405020304" pitchFamily="18" charset="0"/>
                </a:endParaRPr>
              </a:p>
              <a:p>
                <a:endParaRPr lang="en-US"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1471" y="3475995"/>
                <a:ext cx="8133632" cy="2184509"/>
              </a:xfrm>
              <a:prstGeom prst="rect">
                <a:avLst/>
              </a:prstGeom>
              <a:blipFill rotWithShape="1">
                <a:blip r:embed="rId3"/>
                <a:stretch>
                  <a:fillRect l="-599" r="-599"/>
                </a:stretch>
              </a:blipFill>
            </p:spPr>
            <p:txBody>
              <a:bodyPr/>
              <a:lstStyle/>
              <a:p>
                <a:r>
                  <a:rPr lang="en-IN">
                    <a:noFill/>
                  </a:rPr>
                  <a:t> </a:t>
                </a:r>
              </a:p>
            </p:txBody>
          </p:sp>
        </mc:Fallback>
      </mc:AlternateContent>
      <p:sp>
        <p:nvSpPr>
          <p:cNvPr id="3" name="TextBox 2"/>
          <p:cNvSpPr txBox="1"/>
          <p:nvPr/>
        </p:nvSpPr>
        <p:spPr>
          <a:xfrm>
            <a:off x="672924" y="1364016"/>
            <a:ext cx="7828832" cy="646331"/>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Based on the previous discussion we can easily prove the following lemma.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71360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3189514"/>
                <a:ext cx="7734300" cy="206066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t>
                </a:r>
                <a:r>
                  <a:rPr lang="en-IN" i="1" dirty="0" smtClean="0">
                    <a:solidFill>
                      <a:prstClr val="black"/>
                    </a:solidFill>
                    <a:latin typeface="Times New Roman" panose="02020603050405020304" pitchFamily="18" charset="0"/>
                    <a:cs typeface="Times New Roman" panose="02020603050405020304" pitchFamily="18" charset="0"/>
                  </a:rPr>
                  <a:t>p</a:t>
                </a:r>
                <a:r>
                  <a:rPr lang="en-IN" i="1" baseline="-25000" dirty="0" smtClean="0">
                    <a:solidFill>
                      <a:prstClr val="black"/>
                    </a:solidFill>
                    <a:latin typeface="Times New Roman" panose="02020603050405020304" pitchFamily="18" charset="0"/>
                    <a:cs typeface="Times New Roman" panose="02020603050405020304" pitchFamily="18" charset="0"/>
                  </a:rPr>
                  <a:t>i</a:t>
                </a:r>
                <a:r>
                  <a:rPr lang="en-IN" dirty="0" smtClean="0">
                    <a:solidFill>
                      <a:prstClr val="black"/>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denotes the frequencies of occurrences of </a:t>
                </a:r>
                <a:r>
                  <a:rPr lang="en-US" i="1" dirty="0" smtClean="0">
                    <a:solidFill>
                      <a:schemeClr val="tx1"/>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distinct objects, then the entropy </a:t>
                </a:r>
                <a:r>
                  <a:rPr lang="en-IN" i="1" dirty="0" smtClean="0">
                    <a:solidFill>
                      <a:prstClr val="black"/>
                    </a:solidFill>
                    <a:latin typeface="Times New Roman" panose="02020603050405020304" pitchFamily="18" charset="0"/>
                    <a:cs typeface="Times New Roman" panose="02020603050405020304" pitchFamily="18" charset="0"/>
                  </a:rPr>
                  <a:t>E</a:t>
                </a:r>
                <a:r>
                  <a:rPr lang="en-IN" dirty="0" smtClean="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b="0" i="1" smtClean="0">
                          <a:solidFill>
                            <a:prstClr val="black"/>
                          </a:solidFill>
                          <a:latin typeface="Cambria Math" panose="02040503050406030204" pitchFamily="18" charset="0"/>
                          <a:cs typeface="Times New Roman" panose="02020603050405020304" pitchFamily="18" charset="0"/>
                        </a:rPr>
                        <m:t>𝐸</m:t>
                      </m:r>
                      <m:r>
                        <a:rPr lang="en-IN" b="0" i="1" smtClean="0">
                          <a:solidFill>
                            <a:prstClr val="black"/>
                          </a:solidFill>
                          <a:latin typeface="Cambria Math" panose="02040503050406030204" pitchFamily="18" charset="0"/>
                          <a:cs typeface="Times New Roman" panose="02020603050405020304" pitchFamily="18" charset="0"/>
                        </a:rPr>
                        <m:t>=</m:t>
                      </m:r>
                      <m:nary>
                        <m:naryPr>
                          <m:chr m:val="∑"/>
                          <m:ctrlPr>
                            <a:rPr lang="en-IN" b="0" i="1" smtClean="0">
                              <a:solidFill>
                                <a:prstClr val="black"/>
                              </a:solidFill>
                              <a:latin typeface="Cambria Math" panose="02040503050406030204" pitchFamily="18" charset="0"/>
                              <a:cs typeface="Times New Roman" panose="02020603050405020304" pitchFamily="18" charset="0"/>
                            </a:rPr>
                          </m:ctrlPr>
                        </m:naryPr>
                        <m:sub>
                          <m:r>
                            <m:rPr>
                              <m:brk m:alnAt="23"/>
                            </m:rPr>
                            <a:rPr lang="en-IN" b="0" i="1" smtClean="0">
                              <a:solidFill>
                                <a:prstClr val="black"/>
                              </a:solidFill>
                              <a:latin typeface="Cambria Math" panose="02040503050406030204" pitchFamily="18" charset="0"/>
                              <a:cs typeface="Times New Roman" panose="02020603050405020304" pitchFamily="18" charset="0"/>
                            </a:rPr>
                            <m:t>𝑖</m:t>
                          </m:r>
                          <m:r>
                            <a:rPr lang="en-IN" b="0" i="1" smtClean="0">
                              <a:solidFill>
                                <a:prstClr val="black"/>
                              </a:solidFill>
                              <a:latin typeface="Cambria Math" panose="02040503050406030204" pitchFamily="18" charset="0"/>
                              <a:cs typeface="Times New Roman" panose="02020603050405020304" pitchFamily="18" charset="0"/>
                            </a:rPr>
                            <m:t>=1</m:t>
                          </m:r>
                        </m:sub>
                        <m:sup>
                          <m:r>
                            <a:rPr lang="en-IN" b="0" i="1" smtClean="0">
                              <a:solidFill>
                                <a:prstClr val="black"/>
                              </a:solidFill>
                              <a:latin typeface="Cambria Math" panose="02040503050406030204" pitchFamily="18" charset="0"/>
                              <a:cs typeface="Times New Roman" panose="02020603050405020304" pitchFamily="18" charset="0"/>
                            </a:rPr>
                            <m:t>𝑚</m:t>
                          </m:r>
                        </m:sup>
                        <m:e>
                          <m:sSub>
                            <m:sSubPr>
                              <m:ctrlPr>
                                <a:rPr lang="en-IN" b="0" i="1" smtClean="0">
                                  <a:solidFill>
                                    <a:prstClr val="black"/>
                                  </a:solidFill>
                                  <a:latin typeface="Cambria Math" panose="02040503050406030204" pitchFamily="18" charset="0"/>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func>
                            <m:funcPr>
                              <m:ctrlPr>
                                <a:rPr lang="en-IN" b="0" i="1" smtClean="0">
                                  <a:solidFill>
                                    <a:prstClr val="black"/>
                                  </a:solidFill>
                                  <a:latin typeface="Cambria Math" panose="02040503050406030204" pitchFamily="18" charset="0"/>
                                  <a:cs typeface="Times New Roman" panose="02020603050405020304" pitchFamily="18" charset="0"/>
                                </a:rPr>
                              </m:ctrlPr>
                            </m:funcPr>
                            <m:fName>
                              <m:r>
                                <m:rPr>
                                  <m:sty m:val="p"/>
                                </m:rPr>
                                <a:rPr lang="en-IN" b="0" i="0" smtClean="0">
                                  <a:solidFill>
                                    <a:prstClr val="black"/>
                                  </a:solidFill>
                                  <a:latin typeface="Cambria Math" panose="02040503050406030204" pitchFamily="18" charset="0"/>
                                  <a:cs typeface="Times New Roman" panose="02020603050405020304" pitchFamily="18" charset="0"/>
                                </a:rPr>
                                <m:t>log</m:t>
                              </m:r>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panose="02040503050406030204" pitchFamily="18" charset="0"/>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sSub>
                                    <m:sSubPr>
                                      <m:ctrlPr>
                                        <a:rPr lang="en-IN" b="0" i="1" smtClean="0">
                                          <a:solidFill>
                                            <a:prstClr val="black"/>
                                          </a:solidFill>
                                          <a:latin typeface="Cambria Math" panose="02040503050406030204" pitchFamily="18" charset="0"/>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den>
                              </m:f>
                              <m:r>
                                <a:rPr lang="en-IN" b="0" i="1" smtClean="0">
                                  <a:solidFill>
                                    <a:prstClr val="black"/>
                                  </a:solidFill>
                                  <a:latin typeface="Cambria Math" panose="02040503050406030204" pitchFamily="18" charset="0"/>
                                  <a:cs typeface="Times New Roman" panose="02020603050405020304" pitchFamily="18" charset="0"/>
                                </a:rPr>
                                <m:t>)</m:t>
                              </m:r>
                            </m:e>
                          </m:func>
                        </m:e>
                      </m:nary>
                      <m:r>
                        <a:rPr lang="en-IN" b="0" i="1" smtClean="0">
                          <a:solidFill>
                            <a:prstClr val="black"/>
                          </a:solidFill>
                          <a:latin typeface="Cambria Math" panose="02040503050406030204" pitchFamily="18" charset="0"/>
                          <a:cs typeface="Times New Roman" panose="02020603050405020304" pitchFamily="18" charset="0"/>
                        </a:rPr>
                        <m:t> </m:t>
                      </m:r>
                      <m:r>
                        <a:rPr lang="en-IN" b="0" i="1" smtClean="0">
                          <a:solidFill>
                            <a:prstClr val="black"/>
                          </a:solidFill>
                          <a:latin typeface="Cambria Math" panose="02040503050406030204" pitchFamily="18" charset="0"/>
                          <a:cs typeface="Times New Roman" panose="02020603050405020304" pitchFamily="18" charset="0"/>
                        </a:rPr>
                        <m:t>𝑎𝑛𝑑</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r>
                            <a:rPr lang="en-IN" b="0" i="1" smtClean="0">
                              <a:solidFill>
                                <a:prstClr val="black"/>
                              </a:solidFill>
                              <a:latin typeface="Cambria Math" panose="02040503050406030204" pitchFamily="18" charset="0"/>
                              <a:cs typeface="Times New Roman" panose="02020603050405020304" pitchFamily="18" charset="0"/>
                            </a:rPr>
                            <m:t>=1</m:t>
                          </m:r>
                        </m:e>
                      </m:nary>
                    </m:oMath>
                  </m:oMathPara>
                </a14:m>
                <a:endParaRPr lang="en-IN" dirty="0" smtClean="0">
                  <a:solidFill>
                    <a:prstClr val="black"/>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72911" y="3189514"/>
                <a:ext cx="7734300" cy="206066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3189514"/>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Theorem 9.4: Entropy calculation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441979" y="1348376"/>
                <a:ext cx="8305799" cy="162076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We can generalize the above understanding as </a:t>
                </a:r>
                <a:r>
                  <a:rPr lang="en-US" dirty="0" smtClean="0">
                    <a:latin typeface="Times New Roman" panose="02020603050405020304" pitchFamily="18" charset="0"/>
                    <a:cs typeface="Times New Roman" panose="02020603050405020304" pitchFamily="18" charset="0"/>
                  </a:rPr>
                  <a:t>follows.</a:t>
                </a:r>
                <a:endParaRPr lang="en-US" dirty="0">
                  <a:latin typeface="Times New Roman" panose="02020603050405020304" pitchFamily="18" charset="0"/>
                  <a:cs typeface="Times New Roman" panose="02020603050405020304" pitchFamily="18" charset="0"/>
                </a:endParaRPr>
              </a:p>
              <a:p>
                <a:endParaRPr lang="en-IN" sz="9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with frequencies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𝑚</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average number of bits (i.e. questions) that need to be examined a value, that is, entropy is the frequency of occurrence of the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𝑖</m:t>
                        </m:r>
                      </m:e>
                      <m:sup>
                        <m:r>
                          <a:rPr lang="en-IN" i="1">
                            <a:latin typeface="Cambria Math" panose="02040503050406030204" pitchFamily="18" charset="0"/>
                            <a:cs typeface="Times New Roman" panose="02020603050405020304" pitchFamily="18" charset="0"/>
                          </a:rPr>
                          <m:t>𝑡h</m:t>
                        </m:r>
                      </m:sup>
                    </m:sSup>
                  </m:oMath>
                </a14:m>
                <a:r>
                  <a:rPr lang="en-US" dirty="0">
                    <a:latin typeface="Times New Roman" panose="02020603050405020304" pitchFamily="18" charset="0"/>
                    <a:cs typeface="Times New Roman" panose="02020603050405020304" pitchFamily="18" charset="0"/>
                  </a:rPr>
                  <a:t> value multiplied  by the number of bits that need to be determined, summed up values of </a:t>
                </a:r>
                <a14:m>
                  <m:oMath xmlns:m="http://schemas.openxmlformats.org/officeDocument/2006/math">
                    <m:r>
                      <a:rPr lang="en-IN" i="1">
                        <a:latin typeface="Cambria Math" panose="02040503050406030204" pitchFamily="18" charset="0"/>
                        <a:cs typeface="Times New Roman" panose="02020603050405020304" pitchFamily="18" charset="0"/>
                      </a:rPr>
                      <m:t>𝑖</m:t>
                    </m:r>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from</a:t>
                </a:r>
                <a:r>
                  <a:rPr lang="en-US" i="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to</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441960" y="1348340"/>
                <a:ext cx="8305799" cy="1620765"/>
              </a:xfrm>
              <a:prstGeom prst="rect">
                <a:avLst/>
              </a:prstGeom>
              <a:blipFill rotWithShape="1">
                <a:blip r:embed="rId3"/>
                <a:stretch>
                  <a:fillRect l="-661" t="-1880" r="-808" b="-5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25799" y="5503419"/>
                <a:ext cx="8481059" cy="761940"/>
              </a:xfrm>
              <a:prstGeom prst="rect">
                <a:avLst/>
              </a:prstGeom>
            </p:spPr>
            <p:txBody>
              <a:bodyPr wrap="square">
                <a:spAutoFit/>
              </a:bodyPr>
              <a:lstStyle/>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If </a:t>
                </a:r>
                <a:r>
                  <a:rPr lang="en-IN" dirty="0">
                    <a:solidFill>
                      <a:srgbClr val="0B5ED7"/>
                    </a:solidFill>
                    <a:latin typeface="Times New Roman" panose="02020603050405020304" pitchFamily="18" charset="0"/>
                    <a:cs typeface="Times New Roman" panose="02020603050405020304" pitchFamily="18" charset="0"/>
                  </a:rPr>
                  <a:t>all are equally likely, then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𝑚</m:t>
                        </m:r>
                      </m:den>
                    </m:f>
                  </m:oMath>
                </a14:m>
                <a:r>
                  <a:rPr lang="en-US"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r>
                          <a:rPr lang="en-IN" i="1">
                            <a:solidFill>
                              <a:srgbClr val="0B5ED7"/>
                            </a:solidFill>
                            <a:latin typeface="Cambria Math" panose="02040503050406030204" pitchFamily="18" charset="0"/>
                            <a:cs typeface="Times New Roman" panose="02020603050405020304" pitchFamily="18" charset="0"/>
                          </a:rPr>
                          <m:t>𝑚</m:t>
                        </m:r>
                      </m:e>
                    </m:func>
                  </m:oMath>
                </a14:m>
                <a:r>
                  <a:rPr lang="en-US" dirty="0">
                    <a:solidFill>
                      <a:srgbClr val="0B5ED7"/>
                    </a:solidFill>
                    <a:latin typeface="Times New Roman" panose="02020603050405020304" pitchFamily="18" charset="0"/>
                    <a:cs typeface="Times New Roman" panose="02020603050405020304" pitchFamily="18" charset="0"/>
                  </a:rPr>
                  <a:t>; it is the special case</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525780" y="5503419"/>
                <a:ext cx="8481059" cy="761940"/>
              </a:xfrm>
              <a:prstGeom prst="rect">
                <a:avLst/>
              </a:prstGeom>
              <a:blipFill rotWithShape="1">
                <a:blip r:embed="rId4"/>
                <a:stretch>
                  <a:fillRect l="-575" t="-4000" b="-4000"/>
                </a:stretch>
              </a:blipFill>
            </p:spPr>
            <p:txBody>
              <a:bodyPr/>
              <a:lstStyle/>
              <a:p>
                <a:r>
                  <a:rPr lang="en-IN">
                    <a:noFill/>
                  </a:rPr>
                  <a:t> </a:t>
                </a:r>
              </a:p>
            </p:txBody>
          </p:sp>
        </mc:Fallback>
      </mc:AlternateContent>
    </p:spTree>
    <p:extLst>
      <p:ext uri="{BB962C8B-B14F-4D97-AF65-F5344CB8AC3E}">
        <p14:creationId xmlns:p14="http://schemas.microsoft.com/office/powerpoint/2010/main" val="2840131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468078" y="1338949"/>
                <a:ext cx="8425336" cy="4818883"/>
              </a:xfrm>
              <a:prstGeom prst="rect">
                <a:avLst/>
              </a:prstGeom>
              <a:noFill/>
            </p:spPr>
            <p:txBody>
              <a:bodyPr wrap="square" rtlCol="0">
                <a:spAutoFit/>
              </a:bodyPr>
              <a:lstStyle/>
              <a:p>
                <a:pPr marL="285750" indent="-285750">
                  <a:buFont typeface="Arial" pitchFamily="34" charset="0"/>
                  <a:buChar char="•"/>
                </a:pPr>
                <a:r>
                  <a:rPr lang="en-IN" dirty="0" smtClean="0">
                    <a:latin typeface="Times New Roman" panose="02020603050405020304" pitchFamily="18" charset="0"/>
                    <a:cs typeface="Times New Roman" panose="02020603050405020304" pitchFamily="18" charset="0"/>
                  </a:rPr>
                  <a:t>If there are </a:t>
                </a:r>
                <a:r>
                  <a:rPr lang="en-IN" i="1" dirty="0" smtClean="0">
                    <a:latin typeface="Times New Roman" panose="02020603050405020304" pitchFamily="18" charset="0"/>
                    <a:cs typeface="Times New Roman" panose="02020603050405020304" pitchFamily="18" charset="0"/>
                  </a:rPr>
                  <a:t>k</a:t>
                </a:r>
                <a:r>
                  <a:rPr lang="en-IN" dirty="0" smtClean="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𝑘</m:t>
                        </m:r>
                      </m:sub>
                    </m:sSub>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oMath>
                </a14:m>
                <a:r>
                  <a:rPr lang="en-IN" i="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for </a:t>
                </a:r>
                <a14:m>
                  <m:oMath xmlns:m="http://schemas.openxmlformats.org/officeDocument/2006/math">
                    <m:r>
                      <a:rPr lang="en-IN" i="1" dirty="0" smtClean="0">
                        <a:latin typeface="Cambria Math" panose="02040503050406030204" pitchFamily="18" charset="0"/>
                        <a:cs typeface="Times New Roman" panose="02020603050405020304" pitchFamily="18" charset="0"/>
                      </a:rPr>
                      <m:t>𝑖</m:t>
                    </m:r>
                    <m:r>
                      <a:rPr lang="en-IN" i="1" dirty="0" smtClean="0">
                        <a:latin typeface="Cambria Math" panose="02040503050406030204" pitchFamily="18" charset="0"/>
                        <a:cs typeface="Times New Roman" panose="02020603050405020304" pitchFamily="18" charset="0"/>
                      </a:rPr>
                      <m:t>=1 </m:t>
                    </m:r>
                    <m:r>
                      <a:rPr lang="en-IN" b="0" i="1" dirty="0" smtClean="0">
                        <a:latin typeface="Cambria Math" panose="02040503050406030204" pitchFamily="18" charset="0"/>
                        <a:cs typeface="Times New Roman" panose="02020603050405020304" pitchFamily="18" charset="0"/>
                      </a:rPr>
                      <m:t>𝑡𝑜</m:t>
                    </m:r>
                    <m:r>
                      <a:rPr lang="en-IN" b="0" i="1" dirty="0" smtClean="0">
                        <a:latin typeface="Cambria Math" panose="02040503050406030204" pitchFamily="18" charset="0"/>
                        <a:cs typeface="Times New Roman" panose="02020603050405020304" pitchFamily="18" charset="0"/>
                      </a:rPr>
                      <m:t> </m:t>
                    </m:r>
                    <m:r>
                      <a:rPr lang="en-IN" b="0" i="1" dirty="0" smtClean="0">
                        <a:latin typeface="Cambria Math" panose="02040503050406030204" pitchFamily="18" charset="0"/>
                        <a:cs typeface="Times New Roman" panose="02020603050405020304" pitchFamily="18" charset="0"/>
                      </a:rPr>
                      <m:t>𝑘</m:t>
                    </m:r>
                  </m:oMath>
                </a14:m>
                <a:r>
                  <a:rPr lang="en-IN" dirty="0" smtClean="0">
                    <a:latin typeface="Times New Roman" panose="02020603050405020304" pitchFamily="18" charset="0"/>
                    <a:cs typeface="Times New Roman" panose="02020603050405020304" pitchFamily="18" charset="0"/>
                  </a:rPr>
                  <a:t> denotes the number of occurrences of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divided by the total number of instances (i.e., the frequency of occurrence of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in the training set,  then entropy of the training set is denoted by </a:t>
                </a:r>
              </a:p>
              <a:p>
                <a:pPr/>
                <a14:m>
                  <m:oMathPara xmlns:m="http://schemas.openxmlformats.org/officeDocument/2006/math">
                    <m:oMathParaPr>
                      <m:jc m:val="centerGroup"/>
                    </m:oMathParaPr>
                    <m:oMath xmlns:m="http://schemas.openxmlformats.org/officeDocument/2006/math">
                      <m:r>
                        <a:rPr lang="en-IN" i="1" dirty="0">
                          <a:latin typeface="Cambria Math" panose="02040503050406030204" pitchFamily="18" charset="0"/>
                          <a:cs typeface="Times New Roman" panose="02020603050405020304" pitchFamily="18" charset="0"/>
                        </a:rPr>
                        <m:t>𝐸</m:t>
                      </m:r>
                      <m:r>
                        <a:rPr lang="en-IN" i="1" dirty="0">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nary>
                      <m:func>
                        <m:funcPr>
                          <m:ctrlPr>
                            <a:rPr lang="en-IN" i="1">
                              <a:solidFill>
                                <a:prstClr val="black"/>
                              </a:solidFill>
                              <a:latin typeface="Cambria Math" panose="02040503050406030204" pitchFamily="18" charset="0"/>
                              <a:cs typeface="Times New Roman" panose="02020603050405020304" pitchFamily="18" charset="0"/>
                            </a:rPr>
                          </m:ctrlPr>
                        </m:funcPr>
                        <m:fName>
                          <m:sSub>
                            <m:sSubPr>
                              <m:ctrlPr>
                                <a:rPr lang="en-IN" i="1">
                                  <a:solidFill>
                                    <a:prstClr val="black"/>
                                  </a:solidFill>
                                  <a:latin typeface="Cambria Math" panose="02040503050406030204" pitchFamily="18" charset="0"/>
                                  <a:cs typeface="Times New Roman" panose="02020603050405020304" pitchFamily="18" charset="0"/>
                                </a:rPr>
                              </m:ctrlPr>
                            </m:sSubPr>
                            <m:e>
                              <m:r>
                                <m:rPr>
                                  <m:sty m:val="p"/>
                                </m:rPr>
                                <a:rPr lang="en-IN">
                                  <a:solidFill>
                                    <a:prstClr val="black"/>
                                  </a:solidFill>
                                  <a:latin typeface="Cambria Math" panose="02040503050406030204" pitchFamily="18" charset="0"/>
                                  <a:cs typeface="Times New Roman" panose="02020603050405020304" pitchFamily="18" charset="0"/>
                                </a:rPr>
                                <m:t>log</m:t>
                              </m:r>
                            </m:e>
                            <m:sub>
                              <m:r>
                                <a:rPr lang="en-IN" i="1">
                                  <a:solidFill>
                                    <a:prstClr val="black"/>
                                  </a:solidFill>
                                  <a:latin typeface="Cambria Math" panose="02040503050406030204" pitchFamily="18" charset="0"/>
                                  <a:cs typeface="Times New Roman" panose="02020603050405020304" pitchFamily="18" charset="0"/>
                                </a:rPr>
                                <m:t>2</m:t>
                              </m:r>
                            </m:sub>
                          </m:sSub>
                        </m:fName>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func>
                    </m:oMath>
                  </m:oMathPara>
                </a14:m>
                <a:endParaRPr lang="en-IN" dirty="0" smtClean="0">
                  <a:solidFill>
                    <a:prstClr val="black"/>
                  </a:solidFill>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Here, </a:t>
                </a:r>
                <a:r>
                  <a:rPr lang="en-IN" i="1" dirty="0" smtClean="0">
                    <a:latin typeface="Times New Roman" panose="02020603050405020304" pitchFamily="18" charset="0"/>
                    <a:cs typeface="Times New Roman" panose="02020603050405020304" pitchFamily="18" charset="0"/>
                  </a:rPr>
                  <a:t>E</a:t>
                </a:r>
                <a:r>
                  <a:rPr lang="en-IN" dirty="0" smtClean="0">
                    <a:latin typeface="Times New Roman" panose="02020603050405020304" pitchFamily="18" charset="0"/>
                    <a:cs typeface="Times New Roman" panose="02020603050405020304" pitchFamily="18" charset="0"/>
                  </a:rPr>
                  <a:t> is measured in “bits” of information.</a:t>
                </a:r>
              </a:p>
              <a:p>
                <a:endParaRPr lang="en-IN" dirty="0" smtClean="0">
                  <a:latin typeface="Times New Roman" panose="02020603050405020304" pitchFamily="18" charset="0"/>
                  <a:cs typeface="Times New Roman" panose="02020603050405020304" pitchFamily="18" charset="0"/>
                </a:endParaRPr>
              </a:p>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The above formula should be summed over the non-empty classes only, that is, classes for which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dirty="0" smtClean="0">
                  <a:solidFill>
                    <a:srgbClr val="0B5ED7"/>
                  </a:solidFill>
                  <a:latin typeface="Times New Roman" panose="02020603050405020304" pitchFamily="18" charset="0"/>
                  <a:cs typeface="Times New Roman" panose="02020603050405020304" pitchFamily="18" charset="0"/>
                </a:endParaRPr>
              </a:p>
              <a:p>
                <a:pPr marL="2114550" lvl="4" indent="-285750">
                  <a:buFont typeface="Arial" panose="020B0604020202020204"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is always </a:t>
                </a:r>
                <a:r>
                  <a:rPr lang="en-IN" dirty="0" smtClean="0">
                    <a:solidFill>
                      <a:srgbClr val="A50021"/>
                    </a:solidFill>
                    <a:latin typeface="Times New Roman" panose="02020603050405020304" pitchFamily="18" charset="0"/>
                    <a:cs typeface="Times New Roman" panose="02020603050405020304" pitchFamily="18" charset="0"/>
                  </a:rPr>
                  <a:t>a positive quantity </a:t>
                </a:r>
                <a:r>
                  <a:rPr lang="en-IN" dirty="0" smtClean="0">
                    <a:solidFill>
                      <a:srgbClr val="0B5ED7"/>
                    </a:solidFill>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takes </a:t>
                </a:r>
                <a:r>
                  <a:rPr lang="en-IN" dirty="0" smtClean="0">
                    <a:solidFill>
                      <a:srgbClr val="A50021"/>
                    </a:solidFill>
                    <a:latin typeface="Times New Roman" panose="02020603050405020304" pitchFamily="18" charset="0"/>
                    <a:cs typeface="Times New Roman" panose="02020603050405020304" pitchFamily="18" charset="0"/>
                  </a:rPr>
                  <a:t>it’s minimum value (zero)</a:t>
                </a:r>
                <a:r>
                  <a:rPr lang="en-IN" dirty="0" smtClean="0">
                    <a:solidFill>
                      <a:srgbClr val="0B5ED7"/>
                    </a:solidFill>
                    <a:latin typeface="Times New Roman" panose="02020603050405020304" pitchFamily="18" charset="0"/>
                    <a:cs typeface="Times New Roman" panose="02020603050405020304" pitchFamily="18" charset="0"/>
                  </a:rPr>
                  <a:t> if and only if all the instances have the same class (i.e., the training set with only </a:t>
                </a:r>
                <a:r>
                  <a:rPr lang="en-IN" b="1" dirty="0" smtClean="0">
                    <a:solidFill>
                      <a:srgbClr val="A50021"/>
                    </a:solidFill>
                    <a:latin typeface="Times New Roman" panose="02020603050405020304" pitchFamily="18" charset="0"/>
                    <a:cs typeface="Times New Roman" panose="02020603050405020304" pitchFamily="18" charset="0"/>
                  </a:rPr>
                  <a:t>one</a:t>
                </a:r>
                <a:r>
                  <a:rPr lang="en-IN" dirty="0" smtClean="0">
                    <a:solidFill>
                      <a:srgbClr val="0B5ED7"/>
                    </a:solidFill>
                    <a:latin typeface="Times New Roman" panose="02020603050405020304" pitchFamily="18" charset="0"/>
                    <a:cs typeface="Times New Roman" panose="02020603050405020304" pitchFamily="18" charset="0"/>
                  </a:rPr>
                  <a:t> non-empty class, for which the probability 1).</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Entropy takes its maximum value when the instances are equally distributed among </a:t>
                </a:r>
                <a:r>
                  <a:rPr lang="en-IN" i="1" dirty="0" smtClean="0">
                    <a:solidFill>
                      <a:srgbClr val="0B5ED7"/>
                    </a:solidFill>
                    <a:latin typeface="Times New Roman" panose="02020603050405020304" pitchFamily="18" charset="0"/>
                    <a:cs typeface="Times New Roman" panose="02020603050405020304" pitchFamily="18" charset="0"/>
                  </a:rPr>
                  <a:t>k</a:t>
                </a:r>
                <a:r>
                  <a:rPr lang="en-IN" dirty="0" smtClean="0">
                    <a:solidFill>
                      <a:srgbClr val="0B5ED7"/>
                    </a:solidFill>
                    <a:latin typeface="Times New Roman" panose="02020603050405020304" pitchFamily="18" charset="0"/>
                    <a:cs typeface="Times New Roman" panose="02020603050405020304" pitchFamily="18" charset="0"/>
                  </a:rPr>
                  <a:t> possible classes. In this case, </a:t>
                </a:r>
                <a:r>
                  <a:rPr lang="en-IN" dirty="0" smtClean="0">
                    <a:solidFill>
                      <a:srgbClr val="CC3300"/>
                    </a:solidFill>
                    <a:latin typeface="Times New Roman" panose="02020603050405020304" pitchFamily="18" charset="0"/>
                    <a:cs typeface="Times New Roman" panose="02020603050405020304" pitchFamily="18" charset="0"/>
                  </a:rPr>
                  <a:t>the maximum value of </a:t>
                </a:r>
                <a:r>
                  <a:rPr lang="en-IN" i="1" dirty="0" smtClean="0">
                    <a:solidFill>
                      <a:srgbClr val="CC3300"/>
                    </a:solidFill>
                    <a:latin typeface="Times New Roman" panose="02020603050405020304" pitchFamily="18" charset="0"/>
                    <a:cs typeface="Times New Roman" panose="02020603050405020304" pitchFamily="18" charset="0"/>
                  </a:rPr>
                  <a:t>E</a:t>
                </a:r>
                <a:r>
                  <a:rPr lang="en-IN" dirty="0" smtClean="0">
                    <a:solidFill>
                      <a:srgbClr val="CC3300"/>
                    </a:solidFill>
                    <a:latin typeface="Times New Roman" panose="02020603050405020304" pitchFamily="18" charset="0"/>
                    <a:cs typeface="Times New Roman" panose="02020603050405020304" pitchFamily="18" charset="0"/>
                  </a:rPr>
                  <a:t> </a:t>
                </a:r>
                <a:r>
                  <a:rPr lang="en-IN" dirty="0" smtClean="0">
                    <a:solidFill>
                      <a:srgbClr val="A50021"/>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IN" i="1" smtClean="0">
                            <a:solidFill>
                              <a:srgbClr val="A50021"/>
                            </a:solidFill>
                            <a:latin typeface="Cambria Math" panose="02040503050406030204" pitchFamily="18" charset="0"/>
                          </a:rPr>
                        </m:ctrlPr>
                      </m:funcPr>
                      <m:fName>
                        <m:sSub>
                          <m:sSubPr>
                            <m:ctrlPr>
                              <a:rPr lang="en-IN" i="1" smtClean="0">
                                <a:solidFill>
                                  <a:srgbClr val="A50021"/>
                                </a:solidFill>
                                <a:latin typeface="Cambria Math" panose="02040503050406030204" pitchFamily="18" charset="0"/>
                              </a:rPr>
                            </m:ctrlPr>
                          </m:sSubPr>
                          <m:e>
                            <m:r>
                              <a:rPr lang="en-IN" i="1" smtClean="0">
                                <a:solidFill>
                                  <a:srgbClr val="A50021"/>
                                </a:solidFill>
                                <a:latin typeface="Cambria Math" panose="02040503050406030204" pitchFamily="18" charset="0"/>
                              </a:rPr>
                              <m:t>𝑙𝑜𝑔</m:t>
                            </m:r>
                          </m:e>
                          <m:sub>
                            <m:r>
                              <a:rPr lang="en-IN" b="0" i="1" smtClean="0">
                                <a:solidFill>
                                  <a:srgbClr val="A50021"/>
                                </a:solidFill>
                                <a:latin typeface="Cambria Math" panose="02040503050406030204" pitchFamily="18" charset="0"/>
                              </a:rPr>
                              <m:t>2</m:t>
                            </m:r>
                          </m:sub>
                        </m:sSub>
                      </m:fName>
                      <m:e>
                        <m:r>
                          <a:rPr lang="en-IN" b="0" i="1" smtClean="0">
                            <a:solidFill>
                              <a:srgbClr val="A50021"/>
                            </a:solidFill>
                            <a:latin typeface="Cambria Math" panose="02040503050406030204" pitchFamily="18" charset="0"/>
                          </a:rPr>
                          <m:t>𝑘</m:t>
                        </m:r>
                      </m:e>
                    </m:func>
                  </m:oMath>
                </a14:m>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68078" y="1338943"/>
                <a:ext cx="8425336" cy="4818883"/>
              </a:xfrm>
              <a:prstGeom prst="rect">
                <a:avLst/>
              </a:prstGeom>
              <a:blipFill rotWithShape="0">
                <a:blip r:embed="rId2"/>
                <a:stretch>
                  <a:fillRect l="-651" t="-759" r="-796" b="-1139"/>
                </a:stretch>
              </a:blipFill>
            </p:spPr>
            <p:txBody>
              <a:bodyPr/>
              <a:lstStyle/>
              <a:p>
                <a:r>
                  <a:rPr lang="en-GB">
                    <a:noFill/>
                  </a:rPr>
                  <a:t> </a:t>
                </a:r>
              </a:p>
            </p:txBody>
          </p:sp>
        </mc:Fallback>
      </mc:AlternateContent>
    </p:spTree>
    <p:extLst>
      <p:ext uri="{BB962C8B-B14F-4D97-AF65-F5344CB8AC3E}">
        <p14:creationId xmlns:p14="http://schemas.microsoft.com/office/powerpoint/2010/main" val="29225886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623" y="1173829"/>
            <a:ext cx="8425339" cy="5018314"/>
          </a:xfrm>
        </p:spPr>
        <p:txBody>
          <a:bodyPr>
            <a:normAutofit/>
          </a:bodyPr>
          <a:lstStyle/>
          <a:p>
            <a:pPr marL="0"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9.10: </a:t>
            </a:r>
            <a:r>
              <a:rPr lang="en-IN" sz="1800" b="1" dirty="0" smtClean="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sp>
        <p:nvSpPr>
          <p:cNvPr id="6" name="Title 1"/>
          <p:cNvSpPr>
            <a:spLocks noGrp="1"/>
          </p:cNvSpPr>
          <p:nvPr>
            <p:ph type="title"/>
          </p:nvPr>
        </p:nvSpPr>
        <p:spPr>
          <a:xfrm>
            <a:off x="446562" y="43633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24548495"/>
              </p:ext>
            </p:extLst>
          </p:nvPr>
        </p:nvGraphicFramePr>
        <p:xfrm>
          <a:off x="2226724" y="2062811"/>
          <a:ext cx="5149436" cy="4735188"/>
        </p:xfrm>
        <a:graphic>
          <a:graphicData uri="http://schemas.openxmlformats.org/drawingml/2006/table">
            <a:tbl>
              <a:tblPr firstRow="1" bandRow="1">
                <a:tableStyleId>{5C22544A-7EE6-4342-B048-85BDC9FD1C3A}</a:tableStyleId>
              </a:tblPr>
              <a:tblGrid>
                <a:gridCol w="775556">
                  <a:extLst>
                    <a:ext uri="{9D8B030D-6E8A-4147-A177-3AD203B41FA5}">
                      <a16:colId xmlns:a16="http://schemas.microsoft.com/office/drawing/2014/main" val="3039673546"/>
                    </a:ext>
                  </a:extLst>
                </a:gridCol>
                <a:gridCol w="1112520">
                  <a:extLst>
                    <a:ext uri="{9D8B030D-6E8A-4147-A177-3AD203B41FA5}">
                      <a16:colId xmlns:a16="http://schemas.microsoft.com/office/drawing/2014/main" val="338874690"/>
                    </a:ext>
                  </a:extLst>
                </a:gridCol>
                <a:gridCol w="1181100">
                  <a:extLst>
                    <a:ext uri="{9D8B030D-6E8A-4147-A177-3AD203B41FA5}">
                      <a16:colId xmlns:a16="http://schemas.microsoft.com/office/drawing/2014/main" val="830911194"/>
                    </a:ext>
                  </a:extLst>
                </a:gridCol>
                <a:gridCol w="1135380">
                  <a:extLst>
                    <a:ext uri="{9D8B030D-6E8A-4147-A177-3AD203B41FA5}">
                      <a16:colId xmlns:a16="http://schemas.microsoft.com/office/drawing/2014/main" val="2073588243"/>
                    </a:ext>
                  </a:extLst>
                </a:gridCol>
                <a:gridCol w="944880">
                  <a:extLst>
                    <a:ext uri="{9D8B030D-6E8A-4147-A177-3AD203B41FA5}">
                      <a16:colId xmlns:a16="http://schemas.microsoft.com/office/drawing/2014/main" val="2560158839"/>
                    </a:ext>
                  </a:extLst>
                </a:gridCol>
              </a:tblGrid>
              <a:tr h="346068">
                <a:tc>
                  <a:txBody>
                    <a:bodyPr/>
                    <a:lstStyle/>
                    <a:p>
                      <a:r>
                        <a:rPr lang="en-IN" sz="1600" dirty="0" smtClean="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7362335"/>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8080769"/>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0080064"/>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6092793"/>
                  </a:ext>
                </a:extLst>
              </a:tr>
              <a:tr h="1038204">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7376623"/>
                  </a:ext>
                </a:extLst>
              </a:tr>
            </a:tbl>
          </a:graphicData>
        </a:graphic>
      </p:graphicFrame>
      <p:sp>
        <p:nvSpPr>
          <p:cNvPr id="13" name="TextBox 12"/>
          <p:cNvSpPr txBox="1"/>
          <p:nvPr/>
        </p:nvSpPr>
        <p:spPr>
          <a:xfrm>
            <a:off x="7493726" y="4130076"/>
            <a:ext cx="1330234" cy="2062103"/>
          </a:xfrm>
          <a:prstGeom prst="rect">
            <a:avLst/>
          </a:prstGeom>
          <a:noFill/>
        </p:spPr>
        <p:txBody>
          <a:bodyPr wrap="square" rtlCol="0">
            <a:spAutoFit/>
          </a:bodyPr>
          <a:lstStyle/>
          <a:p>
            <a:r>
              <a:rPr lang="en-IN" sz="1600" dirty="0" smtClean="0"/>
              <a:t>A coded forms for all values of attributes are used to avoid the cluttering in the table.</a:t>
            </a:r>
            <a:endParaRPr lang="en-US" sz="1600" dirty="0"/>
          </a:p>
        </p:txBody>
      </p:sp>
    </p:spTree>
    <p:extLst>
      <p:ext uri="{BB962C8B-B14F-4D97-AF65-F5344CB8AC3E}">
        <p14:creationId xmlns:p14="http://schemas.microsoft.com/office/powerpoint/2010/main" val="3536999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In Example 9.1, we have considered  a </a:t>
            </a:r>
            <a:r>
              <a:rPr lang="en-US" sz="2000" dirty="0" err="1" smtClean="0">
                <a:cs typeface="Times New Roman" pitchFamily="18" charset="0"/>
              </a:rPr>
              <a:t>decsion</a:t>
            </a:r>
            <a:r>
              <a:rPr lang="en-US" sz="2000" dirty="0" smtClean="0">
                <a:cs typeface="Times New Roman" pitchFamily="18" charset="0"/>
              </a:rPr>
              <a:t> tree where values of any attribute if binary only. Decision tree is also possible where attributes are of continuous data type </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9.2: </a:t>
            </a:r>
            <a:r>
              <a:rPr lang="en-US" sz="2000" b="1" dirty="0">
                <a:solidFill>
                  <a:srgbClr val="0B5ED7"/>
                </a:solidFill>
                <a:cs typeface="Times New Roman" pitchFamily="18" charset="0"/>
              </a:rPr>
              <a:t> </a:t>
            </a:r>
            <a:r>
              <a:rPr lang="en-US" sz="2000" b="1" dirty="0" smtClean="0">
                <a:solidFill>
                  <a:srgbClr val="0B5ED7"/>
                </a:solidFill>
                <a:cs typeface="Times New Roman" pitchFamily="18" charset="0"/>
              </a:rPr>
              <a:t>Decision Tree with numeric data</a:t>
            </a:r>
            <a:endParaRPr lang="en-US" sz="300" b="1" dirty="0" smtClean="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570" y="3701415"/>
            <a:ext cx="5715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095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273637"/>
            <a:ext cx="8425339" cy="5050971"/>
          </a:xfrm>
        </p:spPr>
        <p:txBody>
          <a:bodyPr>
            <a:normAutofit/>
          </a:bodyPr>
          <a:lstStyle/>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Specification of the attributes are as follows.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p:sp>
        <p:nvSpPr>
          <p:cNvPr id="8" name="Title 1"/>
          <p:cNvSpPr>
            <a:spLocks noGrp="1"/>
          </p:cNvSpPr>
          <p:nvPr>
            <p:ph type="title"/>
          </p:nvPr>
        </p:nvSpPr>
        <p:spPr>
          <a:xfrm>
            <a:off x="468078" y="619210"/>
            <a:ext cx="8534408" cy="556448"/>
          </a:xfrm>
        </p:spPr>
        <p:txBody>
          <a:bodyPr>
            <a:normAutofit fontScale="90000"/>
          </a:bodyPr>
          <a:lstStyle/>
          <a:p>
            <a:r>
              <a:rPr lang="en-US" sz="4400" dirty="0" smtClean="0">
                <a:solidFill>
                  <a:srgbClr val="C00000"/>
                </a:solidFill>
                <a:latin typeface="Times New Roman" pitchFamily="18" charset="0"/>
                <a:cs typeface="Times New Roman" pitchFamily="18" charset="0"/>
              </a:rPr>
              <a:t>Entropy of a training set</a:t>
            </a:r>
            <a:endParaRPr lang="en-IN" sz="4400" b="1" dirty="0">
              <a:solidFill>
                <a:srgbClr val="C00000"/>
              </a:solidFill>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672369112"/>
              </p:ext>
            </p:extLst>
          </p:nvPr>
        </p:nvGraphicFramePr>
        <p:xfrm>
          <a:off x="1219199" y="1751441"/>
          <a:ext cx="6582044" cy="1483360"/>
        </p:xfrm>
        <a:graphic>
          <a:graphicData uri="http://schemas.openxmlformats.org/drawingml/2006/table">
            <a:tbl>
              <a:tblPr firstRow="1" bandRow="1">
                <a:tableStyleId>{5C22544A-7EE6-4342-B048-85BDC9FD1C3A}</a:tableStyleId>
              </a:tblPr>
              <a:tblGrid>
                <a:gridCol w="1645511">
                  <a:extLst>
                    <a:ext uri="{9D8B030D-6E8A-4147-A177-3AD203B41FA5}">
                      <a16:colId xmlns:a16="http://schemas.microsoft.com/office/drawing/2014/main" val="988144638"/>
                    </a:ext>
                  </a:extLst>
                </a:gridCol>
                <a:gridCol w="1979433">
                  <a:extLst>
                    <a:ext uri="{9D8B030D-6E8A-4147-A177-3AD203B41FA5}">
                      <a16:colId xmlns:a16="http://schemas.microsoft.com/office/drawing/2014/main" val="1524680890"/>
                    </a:ext>
                  </a:extLst>
                </a:gridCol>
                <a:gridCol w="1311589">
                  <a:extLst>
                    <a:ext uri="{9D8B030D-6E8A-4147-A177-3AD203B41FA5}">
                      <a16:colId xmlns:a16="http://schemas.microsoft.com/office/drawing/2014/main" val="2004583613"/>
                    </a:ext>
                  </a:extLst>
                </a:gridCol>
                <a:gridCol w="1645511">
                  <a:extLst>
                    <a:ext uri="{9D8B030D-6E8A-4147-A177-3AD203B41FA5}">
                      <a16:colId xmlns:a16="http://schemas.microsoft.com/office/drawing/2014/main" val="1294969553"/>
                    </a:ext>
                  </a:extLst>
                </a:gridCol>
              </a:tblGrid>
              <a:tr h="370840">
                <a:tc>
                  <a:txBody>
                    <a:bodyPr/>
                    <a:lstStyle/>
                    <a:p>
                      <a:r>
                        <a:rPr lang="en-IN" u="none" dirty="0" smtClean="0">
                          <a:latin typeface="Times New Roman" panose="02020603050405020304" pitchFamily="18" charset="0"/>
                          <a:cs typeface="Times New Roman" panose="02020603050405020304" pitchFamily="18" charset="0"/>
                        </a:rPr>
                        <a:t>Age</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Eye Sight</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Astigmatic</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Use Type</a:t>
                      </a:r>
                      <a:endParaRPr lang="en-US"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6657869"/>
                  </a:ext>
                </a:extLst>
              </a:tr>
              <a:tr h="370840">
                <a:tc>
                  <a:txBody>
                    <a:bodyPr/>
                    <a:lstStyle/>
                    <a:p>
                      <a:r>
                        <a:rPr lang="en-IN" dirty="0" smtClean="0">
                          <a:latin typeface="Times New Roman" panose="02020603050405020304" pitchFamily="18" charset="0"/>
                          <a:cs typeface="Times New Roman" panose="02020603050405020304" pitchFamily="18" charset="0"/>
                        </a:rPr>
                        <a:t>1: Young</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Myopia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No</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Frequent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7375167"/>
                  </a:ext>
                </a:extLst>
              </a:tr>
              <a:tr h="370840">
                <a:tc>
                  <a:txBody>
                    <a:bodyPr/>
                    <a:lstStyle/>
                    <a:p>
                      <a:r>
                        <a:rPr lang="en-IN" dirty="0" smtClean="0">
                          <a:latin typeface="Times New Roman" panose="02020603050405020304" pitchFamily="18" charset="0"/>
                          <a:cs typeface="Times New Roman" panose="02020603050405020304" pitchFamily="18" charset="0"/>
                        </a:rPr>
                        <a:t>2: Middle-aged</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a:t>
                      </a:r>
                      <a:r>
                        <a:rPr lang="en-IN" dirty="0" err="1" smtClean="0">
                          <a:latin typeface="Times New Roman" panose="02020603050405020304" pitchFamily="18" charset="0"/>
                          <a:cs typeface="Times New Roman" panose="02020603050405020304" pitchFamily="18" charset="0"/>
                        </a:rPr>
                        <a:t>Hypermetropia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Yes</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Less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6649344"/>
                  </a:ext>
                </a:extLst>
              </a:tr>
              <a:tr h="370840">
                <a:tc>
                  <a:txBody>
                    <a:bodyPr/>
                    <a:lstStyle/>
                    <a:p>
                      <a:r>
                        <a:rPr lang="en-IN" dirty="0" smtClean="0">
                          <a:latin typeface="Times New Roman" panose="02020603050405020304" pitchFamily="18" charset="0"/>
                          <a:cs typeface="Times New Roman" panose="02020603050405020304" pitchFamily="18" charset="0"/>
                        </a:rPr>
                        <a:t>3: Old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7930665"/>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555171" y="3472543"/>
                <a:ext cx="8033658" cy="2001510"/>
              </a:xfrm>
              <a:prstGeom prst="rect">
                <a:avLst/>
              </a:prstGeom>
              <a:noFill/>
            </p:spPr>
            <p:txBody>
              <a:bodyPr wrap="square" rtlCol="0">
                <a:spAutoFit/>
              </a:bodyPr>
              <a:lstStyle/>
              <a:p>
                <a:r>
                  <a:rPr lang="en-IN" b="1" dirty="0" smtClean="0">
                    <a:solidFill>
                      <a:srgbClr val="0B5ED7"/>
                    </a:solidFill>
                    <a:latin typeface="Times New Roman" panose="02020603050405020304" pitchFamily="18" charset="0"/>
                    <a:cs typeface="Times New Roman" panose="02020603050405020304" pitchFamily="18" charset="0"/>
                  </a:rPr>
                  <a:t>Class:         1: Contact Lens    2:Normal glass        3: Nothing</a:t>
                </a:r>
              </a:p>
              <a:p>
                <a:pPr algn="just"/>
                <a:endParaRPr lang="en-IN" dirty="0" smtClean="0">
                  <a:solidFill>
                    <a:srgbClr val="0B5ED7"/>
                  </a:solidFill>
                  <a:latin typeface="Times New Roman" panose="02020603050405020304" pitchFamily="18" charset="0"/>
                  <a:cs typeface="Times New Roman" panose="02020603050405020304" pitchFamily="18" charset="0"/>
                </a:endParaRPr>
              </a:p>
              <a:p>
                <a:pPr algn="just"/>
                <a:r>
                  <a:rPr lang="en-IN" dirty="0" smtClean="0">
                    <a:solidFill>
                      <a:srgbClr val="0B5ED7"/>
                    </a:solidFill>
                    <a:latin typeface="Times New Roman" panose="02020603050405020304" pitchFamily="18" charset="0"/>
                    <a:cs typeface="Times New Roman" panose="02020603050405020304" pitchFamily="18" charset="0"/>
                  </a:rPr>
                  <a:t>In the OPTH database, there are 3 classes and 4 instances with class 1, 5 instances with class 2 and 15 instances with class 3. Hence, entropy </a:t>
                </a: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of the database is:</a:t>
                </a:r>
              </a:p>
              <a:p>
                <a:pPr algn="just"/>
                <a:endParaRPr lang="en-IN" b="0" i="1" dirty="0" smtClean="0">
                  <a:solidFill>
                    <a:srgbClr val="0B5ED7"/>
                  </a:solidFill>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𝐸</m:t>
                      </m:r>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panose="02040503050406030204" pitchFamily="18" charset="0"/>
                              <a:cs typeface="Times New Roman" panose="02020603050405020304" pitchFamily="18" charset="0"/>
                            </a:rPr>
                          </m:ctrlPr>
                        </m:funcPr>
                        <m:fName>
                          <m:sSub>
                            <m:sSubPr>
                              <m:ctrlPr>
                                <a:rPr lang="en-IN" b="0" i="1" smtClean="0">
                                  <a:solidFill>
                                    <a:srgbClr val="0B5ED7"/>
                                  </a:solidFill>
                                  <a:latin typeface="Cambria Math" panose="02040503050406030204" pitchFamily="18" charset="0"/>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panose="02040503050406030204" pitchFamily="18" charset="0"/>
                              <a:cs typeface="Times New Roman" panose="02020603050405020304" pitchFamily="18" charset="0"/>
                            </a:rPr>
                          </m:ctrlPr>
                        </m:funcPr>
                        <m:fName>
                          <m:sSub>
                            <m:sSubPr>
                              <m:ctrlPr>
                                <a:rPr lang="en-IN" b="0" i="1" smtClean="0">
                                  <a:solidFill>
                                    <a:srgbClr val="0B5ED7"/>
                                  </a:solidFill>
                                  <a:latin typeface="Cambria Math" panose="02040503050406030204" pitchFamily="18" charset="0"/>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 −</m:t>
                      </m:r>
                      <m:f>
                        <m:fPr>
                          <m:ctrlPr>
                            <a:rPr lang="en-IN" b="0" i="1" smtClean="0">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panose="02040503050406030204" pitchFamily="18" charset="0"/>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r>
                            <a:rPr lang="en-IN" b="0" i="1" smtClean="0">
                              <a:solidFill>
                                <a:srgbClr val="0B5ED7"/>
                              </a:solidFill>
                              <a:latin typeface="Cambria Math" panose="02040503050406030204" pitchFamily="18" charset="0"/>
                              <a:cs typeface="Times New Roman" panose="02020603050405020304" pitchFamily="18" charset="0"/>
                            </a:rPr>
                            <m:t>=1.3261</m:t>
                          </m:r>
                        </m:e>
                      </m:func>
                    </m:oMath>
                  </m:oMathPara>
                </a14:m>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55171" y="3472543"/>
                <a:ext cx="8033658" cy="2001510"/>
              </a:xfrm>
              <a:prstGeom prst="rect">
                <a:avLst/>
              </a:prstGeom>
              <a:blipFill rotWithShape="1">
                <a:blip r:embed="rId2"/>
                <a:stretch>
                  <a:fillRect l="-607" t="-1524" r="-683"/>
                </a:stretch>
              </a:blipFill>
            </p:spPr>
            <p:txBody>
              <a:bodyPr/>
              <a:lstStyle/>
              <a:p>
                <a:r>
                  <a:rPr lang="en-IN">
                    <a:noFill/>
                  </a:rPr>
                  <a:t> </a:t>
                </a:r>
              </a:p>
            </p:txBody>
          </p:sp>
        </mc:Fallback>
      </mc:AlternateContent>
    </p:spTree>
    <p:extLst>
      <p:ext uri="{BB962C8B-B14F-4D97-AF65-F5344CB8AC3E}">
        <p14:creationId xmlns:p14="http://schemas.microsoft.com/office/powerpoint/2010/main" val="20424276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34148"/>
            <a:ext cx="8425339" cy="5290457"/>
          </a:xfrm>
        </p:spPr>
        <p:txBody>
          <a:bodyPr>
            <a:normAutofit/>
          </a:bodyPr>
          <a:lstStyle/>
          <a:p>
            <a:pPr marL="0" indent="0">
              <a:buNone/>
            </a:pPr>
            <a:r>
              <a:rPr lang="en-IN" sz="2000" b="1" dirty="0" smtClean="0">
                <a:latin typeface="Times New Roman" panose="02020603050405020304" pitchFamily="18" charset="0"/>
                <a:cs typeface="Times New Roman" panose="02020603050405020304" pitchFamily="18" charset="0"/>
              </a:rPr>
              <a:t>Note:</a:t>
            </a:r>
          </a:p>
          <a:p>
            <a:r>
              <a:rPr lang="en-IN" sz="1800" dirty="0" smtClean="0">
                <a:latin typeface="Times New Roman" panose="02020603050405020304" pitchFamily="18" charset="0"/>
                <a:cs typeface="Times New Roman" panose="02020603050405020304" pitchFamily="18" charset="0"/>
              </a:rPr>
              <a:t>The entropy of a training set implies the number of yes/no questions, on the average, needed to determine an unknown test to be classified.</a:t>
            </a:r>
          </a:p>
          <a:p>
            <a:pPr lvl="6"/>
            <a:endParaRPr lang="en-IN" sz="8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It is very crucial to decide the series of questions about the value of a set of attribute, which collectively determine the classification. Sometimes it may take one question, sometimes many more.</a:t>
            </a:r>
          </a:p>
          <a:p>
            <a:pPr lvl="8"/>
            <a:endParaRPr lang="en-IN" sz="6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Decision tree induction helps us to ask such a series of questions. In other words, we can utilize entropy concept to build a better decision tree.</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      How entropy can be used to build a decision tree is our next topic of discussion.</a:t>
            </a:r>
            <a:endParaRPr lang="en-IN" sz="1800" b="1" dirty="0" smtClean="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Tree>
    <p:extLst>
      <p:ext uri="{BB962C8B-B14F-4D97-AF65-F5344CB8AC3E}">
        <p14:creationId xmlns:p14="http://schemas.microsoft.com/office/powerpoint/2010/main" val="2835042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84"/>
            <a:ext cx="8425339" cy="933451"/>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Techniques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46581" y="1462143"/>
            <a:ext cx="8501751" cy="4712746"/>
          </a:xfrm>
        </p:spPr>
        <p:txBody>
          <a:bodyPr>
            <a:noAutofit/>
          </a:bodyPr>
          <a:lstStyle/>
          <a:p>
            <a:pPr algn="just"/>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ecision tree induction is a top-down, recursive </a:t>
            </a:r>
            <a:r>
              <a:rPr lang="en-US" sz="2000" dirty="0">
                <a:latin typeface="Times New Roman" panose="02020603050405020304" pitchFamily="18" charset="0"/>
                <a:cs typeface="Times New Roman" panose="02020603050405020304" pitchFamily="18" charset="0"/>
              </a:rPr>
              <a:t>and </a:t>
            </a:r>
            <a:r>
              <a:rPr lang="en-US" sz="2000" dirty="0" smtClean="0">
                <a:latin typeface="Times New Roman" panose="02020603050405020304" pitchFamily="18" charset="0"/>
                <a:cs typeface="Times New Roman" panose="02020603050405020304" pitchFamily="18" charset="0"/>
              </a:rPr>
              <a:t>divide-and-conquer approach.</a:t>
            </a:r>
          </a:p>
          <a:p>
            <a:pPr lvl="7" algn="just"/>
            <a:endParaRPr lang="en-US" sz="1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procedure is to choose an attribute and split it into from a larger training set into smaller training sets.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Different algorithms have been proposed to take a good control over</a:t>
            </a:r>
          </a:p>
          <a:p>
            <a:pPr lvl="8" algn="just"/>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Choosing the best attribute to be </a:t>
            </a:r>
            <a:r>
              <a:rPr lang="en-US" sz="1800" dirty="0" err="1" smtClean="0">
                <a:latin typeface="Times New Roman" panose="02020603050405020304" pitchFamily="18" charset="0"/>
                <a:cs typeface="Times New Roman" panose="02020603050405020304" pitchFamily="18" charset="0"/>
              </a:rPr>
              <a:t>splitted</a:t>
            </a:r>
            <a:r>
              <a:rPr lang="en-US" sz="1800" dirty="0" smtClean="0">
                <a:latin typeface="Times New Roman" panose="02020603050405020304" pitchFamily="18" charset="0"/>
                <a:cs typeface="Times New Roman" panose="02020603050405020304" pitchFamily="18" charset="0"/>
              </a:rPr>
              <a:t>, and</a:t>
            </a:r>
          </a:p>
          <a:p>
            <a:pPr marL="2564892" lvl="8" indent="-342900" algn="just">
              <a:buFont typeface="+mj-lt"/>
              <a:buAutoNum type="arabicPeriod"/>
            </a:pPr>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Splitting criteria</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313182" indent="-285750" algn="just">
              <a:buSzPct val="104000"/>
            </a:pPr>
            <a:r>
              <a:rPr lang="en-US" sz="2000" dirty="0" smtClean="0">
                <a:latin typeface="Times New Roman" panose="02020603050405020304" pitchFamily="18" charset="0"/>
                <a:cs typeface="Times New Roman" panose="02020603050405020304" pitchFamily="18" charset="0"/>
              </a:rPr>
              <a:t>Several algorithms have been proposed for the above tasks. In this lecture, we shall limit our discussions into three important of them</a:t>
            </a:r>
          </a:p>
          <a:p>
            <a:pPr marL="678942" lvl="1" indent="-285750" algn="just">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ID3</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 4.5</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CART</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Tree>
    <p:extLst>
      <p:ext uri="{BB962C8B-B14F-4D97-AF65-F5344CB8AC3E}">
        <p14:creationId xmlns:p14="http://schemas.microsoft.com/office/powerpoint/2010/main" val="8767787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429" y="2712182"/>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ID3</a:t>
            </a:r>
            <a:endParaRPr lang="en-IN" b="1" dirty="0">
              <a:solidFill>
                <a:srgbClr val="0B5ED7"/>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p:spTree>
    <p:extLst>
      <p:ext uri="{BB962C8B-B14F-4D97-AF65-F5344CB8AC3E}">
        <p14:creationId xmlns:p14="http://schemas.microsoft.com/office/powerpoint/2010/main" val="24811491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478833" y="1588343"/>
            <a:ext cx="8425339" cy="4389120"/>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Quinlan [1986] introduced the ID3, a popular short form of </a:t>
            </a:r>
            <a:r>
              <a:rPr lang="en-US" sz="2000" b="1" dirty="0"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terative </a:t>
            </a:r>
            <a:r>
              <a:rPr lang="en-US" sz="2000" b="1" dirty="0" err="1" smtClean="0">
                <a:latin typeface="Times New Roman" panose="02020603050405020304" pitchFamily="18" charset="0"/>
                <a:cs typeface="Times New Roman" panose="02020603050405020304" pitchFamily="18" charset="0"/>
              </a:rPr>
              <a:t>D</a:t>
            </a:r>
            <a:r>
              <a:rPr lang="en-US" sz="2000" dirty="0" err="1" smtClean="0">
                <a:latin typeface="Times New Roman" panose="02020603050405020304" pitchFamily="18" charset="0"/>
                <a:cs typeface="Times New Roman" panose="02020603050405020304" pitchFamily="18" charset="0"/>
              </a:rPr>
              <a:t>ichotomizer</a:t>
            </a:r>
            <a:r>
              <a:rPr lang="en-US" sz="2000" dirty="0" smtClean="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smtClean="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54</a:t>
            </a:fld>
            <a:endParaRPr lang="en-IN" dirty="0">
              <a:solidFill>
                <a:srgbClr val="04617B">
                  <a:shade val="90000"/>
                </a:srgbClr>
              </a:solidFill>
            </a:endParaRPr>
          </a:p>
        </p:txBody>
      </p:sp>
    </p:spTree>
    <p:extLst>
      <p:ext uri="{BB962C8B-B14F-4D97-AF65-F5344CB8AC3E}">
        <p14:creationId xmlns:p14="http://schemas.microsoft.com/office/powerpoint/2010/main" val="1690897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smtClean="0">
                <a:solidFill>
                  <a:srgbClr val="A50021"/>
                </a:solidFill>
                <a:latin typeface="Times New Roman" pitchFamily="18" charset="0"/>
                <a:cs typeface="Times New Roman" pitchFamily="18" charset="0"/>
              </a:rPr>
              <a:t>Algorithm ID3 </a:t>
            </a:r>
            <a:endParaRPr lang="en-US"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78833" y="1405463"/>
            <a:ext cx="8425339" cy="4389120"/>
          </a:xfrm>
        </p:spPr>
        <p:txBody>
          <a:bodyPr>
            <a:noAutofit/>
          </a:bodyPr>
          <a:lstStyle/>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a:t>
            </a:r>
            <a:r>
              <a:rPr lang="en-US" sz="2000" dirty="0" smtClean="0">
                <a:solidFill>
                  <a:srgbClr val="0B5ED7"/>
                </a:solidFill>
                <a:latin typeface="Times New Roman" panose="02020603050405020304" pitchFamily="18" charset="0"/>
                <a:cs typeface="Times New Roman" panose="02020603050405020304" pitchFamily="18" charset="0"/>
              </a:rPr>
              <a:t>entropy is used </a:t>
            </a:r>
            <a:r>
              <a:rPr lang="en-US" sz="2000" dirty="0" smtClean="0">
                <a:latin typeface="Times New Roman" panose="02020603050405020304" pitchFamily="18" charset="0"/>
                <a:cs typeface="Times New Roman" panose="02020603050405020304" pitchFamily="18" charset="0"/>
              </a:rPr>
              <a:t>to measure how informative a node is.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is observed that splitting on any attribute has </a:t>
            </a:r>
            <a:r>
              <a:rPr lang="en-US" sz="1800" dirty="0" smtClean="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smtClean="0">
                <a:solidFill>
                  <a:srgbClr val="A50021"/>
                </a:solidFill>
                <a:latin typeface="Times New Roman" panose="02020603050405020304" pitchFamily="18" charset="0"/>
                <a:cs typeface="Times New Roman" panose="02020603050405020304" pitchFamily="18" charset="0"/>
              </a:rPr>
              <a:t>will be less than or equal to </a:t>
            </a:r>
            <a:r>
              <a:rPr lang="en-US" sz="1800" dirty="0" smtClean="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ID3 algorithm defines a measurement of a splitting called </a:t>
            </a:r>
            <a:r>
              <a:rPr lang="en-US" sz="2000" b="1" dirty="0" smtClean="0">
                <a:solidFill>
                  <a:srgbClr val="A50021"/>
                </a:solidFill>
                <a:latin typeface="Times New Roman" panose="02020603050405020304" pitchFamily="18" charset="0"/>
                <a:cs typeface="Times New Roman" panose="02020603050405020304" pitchFamily="18" charset="0"/>
              </a:rPr>
              <a:t>Information Gain </a:t>
            </a:r>
            <a:r>
              <a:rPr lang="en-US" sz="2000" dirty="0" smtClean="0">
                <a:latin typeface="Times New Roman" panose="02020603050405020304" pitchFamily="18" charset="0"/>
                <a:cs typeface="Times New Roman" panose="02020603050405020304" pitchFamily="18" charset="0"/>
              </a:rPr>
              <a:t>to determine the goodness of a split.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attribute with the </a:t>
            </a:r>
            <a:r>
              <a:rPr lang="en-US" sz="1800" dirty="0" smtClean="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smtClean="0">
                <a:latin typeface="Times New Roman" panose="02020603050405020304" pitchFamily="18" charset="0"/>
                <a:cs typeface="Times New Roman" panose="02020603050405020304" pitchFamily="18" charset="0"/>
              </a:rPr>
              <a:t>is chosen as the splitting attribute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partitions into a number of smaller training sets based on the </a:t>
            </a:r>
            <a:r>
              <a:rPr lang="en-US" sz="1800" dirty="0" smtClean="0">
                <a:solidFill>
                  <a:srgbClr val="0B5ED7"/>
                </a:solidFill>
                <a:latin typeface="Times New Roman" panose="02020603050405020304" pitchFamily="18" charset="0"/>
                <a:cs typeface="Times New Roman" panose="02020603050405020304" pitchFamily="18" charset="0"/>
              </a:rPr>
              <a:t>distinct values of attribute </a:t>
            </a:r>
            <a:r>
              <a:rPr lang="en-US" sz="1800" dirty="0" smtClean="0">
                <a:latin typeface="Times New Roman" panose="02020603050405020304" pitchFamily="18" charset="0"/>
                <a:cs typeface="Times New Roman" panose="02020603050405020304" pitchFamily="18" charset="0"/>
              </a:rPr>
              <a:t>under split.</a:t>
            </a:r>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55</a:t>
            </a:fld>
            <a:endParaRPr lang="en-IN" dirty="0">
              <a:solidFill>
                <a:srgbClr val="04617B">
                  <a:shade val="90000"/>
                </a:srgbClr>
              </a:solidFill>
            </a:endParaRPr>
          </a:p>
        </p:txBody>
      </p:sp>
    </p:spTree>
    <p:extLst>
      <p:ext uri="{BB962C8B-B14F-4D97-AF65-F5344CB8AC3E}">
        <p14:creationId xmlns:p14="http://schemas.microsoft.com/office/powerpoint/2010/main" val="563486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449226"/>
                <a:ext cx="8425339" cy="4478238"/>
              </a:xfrm>
            </p:spPr>
            <p:txBody>
              <a:bodyPr>
                <a:normAutofit lnSpcReduction="10000"/>
              </a:bodyPr>
              <a:lstStyle/>
              <a:p>
                <a:pPr algn="just"/>
                <a:r>
                  <a:rPr lang="en-US" sz="2200" dirty="0" smtClean="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200" i="1" dirty="0" smtClean="0">
                    <a:latin typeface="Times New Roman" panose="02020603050405020304" pitchFamily="18" charset="0"/>
                    <a:cs typeface="Times New Roman" panose="02020603050405020304" pitchFamily="18" charset="0"/>
                  </a:rPr>
                  <a:t>D</a:t>
                </a:r>
                <a:r>
                  <a:rPr lang="en-US" sz="22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smtClean="0">
                    <a:latin typeface="Times New Roman" panose="02020603050405020304" pitchFamily="18" charset="0"/>
                    <a:cs typeface="Times New Roman" panose="02020603050405020304" pitchFamily="18" charset="0"/>
                  </a:rPr>
                  <a:t> denotes the training set at any instant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size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i="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entropy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E(D</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a:rPr>
                          <m:t>𝑘</m:t>
                        </m:r>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𝑝</m:t>
                        </m:r>
                      </m:e>
                      <m:sub>
                        <m:r>
                          <a:rPr lang="en-US" sz="2000" i="1">
                            <a:latin typeface="Cambria Math" panose="02040503050406030204" pitchFamily="18" charset="0"/>
                          </a:rPr>
                          <m:t>𝑖</m:t>
                        </m:r>
                      </m:sub>
                    </m:sSub>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449226"/>
                <a:ext cx="8425339" cy="4478238"/>
              </a:xfrm>
              <a:blipFill rotWithShape="1">
                <a:blip r:embed="rId2"/>
                <a:stretch>
                  <a:fillRect l="-651" t="-1499" r="-941"/>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56</a:t>
            </a:fld>
            <a:endParaRPr lang="en-IN" dirty="0">
              <a:solidFill>
                <a:srgbClr val="04617B">
                  <a:shade val="90000"/>
                </a:srgbClr>
              </a:solidFill>
            </a:endParaRPr>
          </a:p>
        </p:txBody>
      </p:sp>
    </p:spTree>
    <p:extLst>
      <p:ext uri="{BB962C8B-B14F-4D97-AF65-F5344CB8AC3E}">
        <p14:creationId xmlns:p14="http://schemas.microsoft.com/office/powerpoint/2010/main" val="20904012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546052"/>
                <a:ext cx="8425339" cy="4714009"/>
              </a:xfrm>
            </p:spPr>
            <p:txBody>
              <a:bodyPr>
                <a:normAutofit/>
              </a:bodyPr>
              <a:lstStyle/>
              <a:p>
                <a:pPr lvl="8" algn="just"/>
                <a:endParaRPr lang="en-US" sz="800" i="1" dirty="0" smtClean="0">
                  <a:latin typeface="Times New Roman" panose="02020603050405020304" pitchFamily="18" charset="0"/>
                  <a:cs typeface="Times New Roman" panose="02020603050405020304" pitchFamily="18" charset="0"/>
                </a:endParaRPr>
              </a:p>
              <a:p>
                <a:pPr lvl="1" algn="just"/>
                <a:r>
                  <a:rPr lang="en-US" sz="1800" i="1" dirty="0" smtClean="0">
                    <a:latin typeface="Times New Roman" panose="02020603050405020304" pitchFamily="18" charset="0"/>
                    <a:cs typeface="Times New Roman" panose="02020603050405020304" pitchFamily="18" charset="0"/>
                  </a:rPr>
                  <a:t>p</a:t>
                </a:r>
                <a:r>
                  <a:rPr lang="en-US" sz="1800" i="1" baseline="-25000" dirty="0" smtClean="0">
                    <a:latin typeface="Times New Roman" panose="02020603050405020304" pitchFamily="18" charset="0"/>
                    <a:cs typeface="Times New Roman" panose="02020603050405020304" pitchFamily="18" charset="0"/>
                  </a:rPr>
                  <a:t>i</a:t>
                </a:r>
                <a:r>
                  <a:rPr lang="en-US" sz="1800" i="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can be calculated as</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oMath>
                </a14:m>
                <a:r>
                  <a:rPr lang="en-US" sz="20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a:rPr>
                              <m:t>𝐶</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𝐷</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den>
                    </m:f>
                  </m:oMath>
                </a14:m>
                <a:endParaRPr lang="en-US" sz="2000" b="0" dirty="0" smtClean="0">
                  <a:latin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𝐷</m:t>
                        </m:r>
                      </m:sub>
                    </m:sSub>
                  </m:oMath>
                </a14:m>
                <a:r>
                  <a:rPr lang="en-US" sz="1800" dirty="0" smtClean="0">
                    <a:latin typeface="Times New Roman" panose="02020603050405020304" pitchFamily="18" charset="0"/>
                    <a:cs typeface="Times New Roman" panose="02020603050405020304" pitchFamily="18" charset="0"/>
                  </a:rPr>
                  <a:t> is the set of tuples of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b="0" i="1" smtClean="0">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smtClean="0">
                    <a:latin typeface="Times New Roman" panose="02020603050405020304" pitchFamily="18" charset="0"/>
                    <a:cs typeface="Times New Roman" panose="02020603050405020304" pitchFamily="18" charset="0"/>
                  </a:rPr>
                  <a:t> in </a:t>
                </a:r>
                <a:r>
                  <a:rPr lang="en-US" sz="1800" i="1" dirty="0" smtClean="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Suppose, we want to partition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on some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having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distinct values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𝑚</m:t>
                        </m:r>
                      </m:sub>
                    </m:sSub>
                    <m:r>
                      <a:rPr lang="en-US" sz="2000" i="1">
                        <a:latin typeface="Cambria Math" panose="02040503050406030204" pitchFamily="18" charset="0"/>
                      </a:rPr>
                      <m:t>}. </m:t>
                    </m:r>
                    <m:r>
                      <a:rPr lang="en-US" sz="2000">
                        <a:latin typeface="Cambria Math"/>
                      </a:rPr>
                      <m:t> </m:t>
                    </m:r>
                  </m:oMath>
                </a14:m>
                <a:endParaRPr lang="en-US" sz="2000" dirty="0">
                  <a:latin typeface="Cambria Math"/>
                </a:endParaRPr>
              </a:p>
              <a:p>
                <a:pPr lvl="8" algn="just"/>
                <a:endParaRPr lang="en-US" sz="800" dirty="0">
                  <a:latin typeface="Cambria Math"/>
                </a:endParaRPr>
              </a:p>
              <a:p>
                <a:pPr algn="just"/>
                <a14:m>
                  <m:oMath xmlns:m="http://schemas.openxmlformats.org/officeDocument/2006/math">
                    <m:r>
                      <m:rPr>
                        <m:sty m:val="p"/>
                      </m:rPr>
                      <a:rPr lang="en-US" sz="2000">
                        <a:latin typeface="Cambria Math" panose="02040503050406030204" pitchFamily="18" charset="0"/>
                      </a:rPr>
                      <m:t>Attribute</m:t>
                    </m:r>
                    <m:r>
                      <a:rPr lang="en-US" sz="2000">
                        <a:latin typeface="Cambria Math" panose="02040503050406030204" pitchFamily="18" charset="0"/>
                      </a:rPr>
                      <m:t> </m:t>
                    </m:r>
                    <m:r>
                      <a:rPr lang="en-US" sz="2000" i="1">
                        <a:latin typeface="Cambria Math" panose="02040503050406030204" pitchFamily="18" charset="0"/>
                      </a:rPr>
                      <m:t>𝐴</m:t>
                    </m:r>
                    <m:r>
                      <a:rPr lang="en-US" sz="2000">
                        <a:latin typeface="Cambria Math" panose="02040503050406030204" pitchFamily="18" charset="0"/>
                      </a:rPr>
                      <m:t> </m:t>
                    </m:r>
                    <m:r>
                      <m:rPr>
                        <m:sty m:val="p"/>
                      </m:rPr>
                      <a:rPr lang="en-US" sz="2000">
                        <a:latin typeface="Cambria Math" panose="02040503050406030204" pitchFamily="18" charset="0"/>
                      </a:rPr>
                      <m:t>can</m:t>
                    </m:r>
                    <m:r>
                      <a:rPr lang="en-US" sz="2000">
                        <a:latin typeface="Cambria Math" panose="02040503050406030204" pitchFamily="18" charset="0"/>
                      </a:rPr>
                      <m:t> </m:t>
                    </m:r>
                    <m:r>
                      <m:rPr>
                        <m:sty m:val="p"/>
                      </m:rPr>
                      <a:rPr lang="en-US" sz="2000">
                        <a:latin typeface="Cambria Math" panose="02040503050406030204" pitchFamily="18" charset="0"/>
                      </a:rPr>
                      <m:t>be</m:t>
                    </m:r>
                    <m:r>
                      <a:rPr lang="en-US" sz="2000">
                        <a:latin typeface="Cambria Math" panose="02040503050406030204" pitchFamily="18" charset="0"/>
                      </a:rPr>
                      <m:t> </m:t>
                    </m:r>
                    <m:r>
                      <m:rPr>
                        <m:sty m:val="p"/>
                      </m:rPr>
                      <a:rPr lang="en-US" sz="2000">
                        <a:latin typeface="Cambria Math" panose="02040503050406030204" pitchFamily="18" charset="0"/>
                      </a:rPr>
                      <m:t>considered</m:t>
                    </m:r>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to split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j = 1,2, … ,m) </a:t>
                </a:r>
                <a:r>
                  <a:rPr lang="en-US" sz="2000" dirty="0">
                    <a:latin typeface="Times New Roman" panose="02020603050405020304" pitchFamily="18" charset="0"/>
                    <a:cs typeface="Times New Roman" panose="02020603050405020304" pitchFamily="18" charset="0"/>
                  </a:rPr>
                  <a:t>contains those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that have outcome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of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546045"/>
                <a:ext cx="8425339" cy="4714009"/>
              </a:xfrm>
              <a:blipFill rotWithShape="1">
                <a:blip r:embed="rId2"/>
                <a:stretch>
                  <a:fillRect l="-507"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57</a:t>
            </a:fld>
            <a:endParaRPr lang="en-IN" dirty="0">
              <a:solidFill>
                <a:srgbClr val="04617B">
                  <a:shade val="90000"/>
                </a:srgbClr>
              </a:solidFill>
            </a:endParaRPr>
          </a:p>
        </p:txBody>
      </p:sp>
    </p:spTree>
    <p:extLst>
      <p:ext uri="{BB962C8B-B14F-4D97-AF65-F5344CB8AC3E}">
        <p14:creationId xmlns:p14="http://schemas.microsoft.com/office/powerpoint/2010/main" val="33751805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672928" y="1656983"/>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weighted </a:t>
                </a:r>
                <a:r>
                  <a:rPr lang="en-IN" dirty="0">
                    <a:solidFill>
                      <a:prstClr val="black"/>
                    </a:solidFill>
                    <a:latin typeface="Times New Roman" panose="02020603050405020304" pitchFamily="18" charset="0"/>
                    <a:cs typeface="Times New Roman" panose="02020603050405020304" pitchFamily="18" charset="0"/>
                  </a:rPr>
                  <a:t>entropy denoted as </a:t>
                </a:r>
                <a:r>
                  <a:rPr lang="en-IN" dirty="0" smtClean="0">
                    <a:solidFill>
                      <a:prstClr val="black"/>
                    </a:solidFill>
                    <a:latin typeface="Times New Roman" panose="02020603050405020304" pitchFamily="18" charset="0"/>
                    <a:cs typeface="Times New Roman" panose="02020603050405020304" pitchFamily="18" charset="0"/>
                  </a:rPr>
                  <a:t>𝐸</a:t>
                </a:r>
                <a:r>
                  <a:rPr lang="en-IN" baseline="-25000" dirty="0" smtClean="0">
                    <a:solidFill>
                      <a:prstClr val="black"/>
                    </a:solidFill>
                    <a:latin typeface="Times New Roman" panose="02020603050405020304" pitchFamily="18" charset="0"/>
                    <a:cs typeface="Times New Roman" panose="02020603050405020304" pitchFamily="18" charset="0"/>
                  </a:rPr>
                  <a:t>𝐴</a:t>
                </a:r>
                <a:r>
                  <a:rPr lang="en-IN" dirty="0" smtClean="0">
                    <a:solidFill>
                      <a:prstClr val="black"/>
                    </a:solidFill>
                    <a:latin typeface="Times New Roman" panose="02020603050405020304" pitchFamily="18" charset="0"/>
                    <a:cs typeface="Times New Roman" panose="02020603050405020304" pitchFamily="18" charset="0"/>
                  </a:rPr>
                  <a:t>(</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smtClean="0">
                    <a:solidFill>
                      <a:prstClr val="black"/>
                    </a:solidFill>
                    <a:latin typeface="Times New Roman" panose="02020603050405020304" pitchFamily="18" charset="0"/>
                    <a:cs typeface="Times New Roman" panose="02020603050405020304" pitchFamily="18" charset="0"/>
                  </a:rPr>
                  <a:t> </a:t>
                </a:r>
                <a:r>
                  <a:rPr lang="en-IN" dirty="0">
                    <a:solidFill>
                      <a:prstClr val="black"/>
                    </a:solidFill>
                    <a:latin typeface="Times New Roman" panose="02020603050405020304" pitchFamily="18" charset="0"/>
                    <a:cs typeface="Times New Roman" panose="02020603050405020304" pitchFamily="18" charset="0"/>
                  </a:rPr>
                  <a:t>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a:t>
                </a:r>
                <a:r>
                  <a:rPr lang="en-IN" dirty="0" smtClean="0">
                    <a:solidFill>
                      <a:prstClr val="black"/>
                    </a:solidFill>
                    <a:latin typeface="Times New Roman" panose="02020603050405020304" pitchFamily="18" charset="0"/>
                    <a:cs typeface="Times New Roman" panose="02020603050405020304" pitchFamily="18" charset="0"/>
                  </a:rPr>
                  <a:t>is given by:</a:t>
                </a:r>
                <a:endParaRPr lang="en-IN" dirty="0" smtClean="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panose="02040503050406030204" pitchFamily="18" charset="0"/>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smtClean="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More </a:t>
                </a:r>
                <a:r>
                  <a:rPr lang="en-IN" dirty="0">
                    <a:solidFill>
                      <a:prstClr val="black"/>
                    </a:solidFill>
                    <a:latin typeface="Times New Roman" panose="02020603050405020304" pitchFamily="18" charset="0"/>
                    <a:cs typeface="Times New Roman" panose="02020603050405020304" pitchFamily="18" charset="0"/>
                  </a:rPr>
                  <a:t>meaningfully, </a:t>
                </a:r>
                <a:r>
                  <a:rPr lang="en-IN" dirty="0" smtClean="0">
                    <a:solidFill>
                      <a:srgbClr val="CC3300"/>
                    </a:solidFill>
                    <a:latin typeface="Times New Roman" panose="02020603050405020304" pitchFamily="18" charset="0"/>
                    <a:cs typeface="Times New Roman" panose="02020603050405020304" pitchFamily="18" charset="0"/>
                  </a:rPr>
                  <a:t>𝐸</a:t>
                </a:r>
                <a:r>
                  <a:rPr lang="en-IN" baseline="-25000" dirty="0" smtClean="0">
                    <a:solidFill>
                      <a:srgbClr val="CC3300"/>
                    </a:solidFill>
                    <a:latin typeface="Times New Roman" panose="02020603050405020304" pitchFamily="18" charset="0"/>
                    <a:cs typeface="Times New Roman" panose="02020603050405020304" pitchFamily="18" charset="0"/>
                  </a:rPr>
                  <a:t>𝐴</a:t>
                </a:r>
                <a:r>
                  <a:rPr lang="en-IN" dirty="0" smtClean="0">
                    <a:solidFill>
                      <a:srgbClr val="CC3300"/>
                    </a:solidFill>
                    <a:latin typeface="Times New Roman" panose="02020603050405020304" pitchFamily="18" charset="0"/>
                    <a:cs typeface="Times New Roman" panose="02020603050405020304" pitchFamily="18" charset="0"/>
                  </a:rPr>
                  <a:t>(</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672911" y="1656977"/>
                <a:ext cx="7734300" cy="3893969"/>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9.4: </a:t>
            </a:r>
            <a:r>
              <a:rPr lang="en-US" sz="2000" b="1" dirty="0" smtClean="0">
                <a:solidFill>
                  <a:prstClr val="black"/>
                </a:solidFill>
                <a:latin typeface="Times New Roman" pitchFamily="18" charset="0"/>
                <a:cs typeface="Times New Roman" pitchFamily="18" charset="0"/>
              </a:rPr>
              <a:t>Weighted 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1577919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998" y="1108654"/>
                <a:ext cx="8425339" cy="5420591"/>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Our objective is to take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is a measure of impurities (or purity). A lesser value of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implying more power the partitions are.</a:t>
                </a:r>
              </a:p>
              <a:p>
                <a:pPr algn="just"/>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998" y="1108648"/>
                <a:ext cx="8425339" cy="5420591"/>
              </a:xfrm>
              <a:blipFill rotWithShape="1">
                <a:blip r:embed="rId2"/>
                <a:stretch>
                  <a:fillRect l="-434" t="-562" r="-723"/>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59</a:t>
            </a:fld>
            <a:endParaRPr lang="en-IN" dirty="0">
              <a:solidFill>
                <a:srgbClr val="04617B">
                  <a:shade val="90000"/>
                </a:srgbClr>
              </a:solidFill>
            </a:endParaRPr>
          </a:p>
        </p:txBody>
      </p:sp>
      <p:sp>
        <p:nvSpPr>
          <p:cNvPr id="6" name="Title 1"/>
          <p:cNvSpPr>
            <a:spLocks noGrp="1"/>
          </p:cNvSpPr>
          <p:nvPr>
            <p:ph type="title"/>
          </p:nvPr>
        </p:nvSpPr>
        <p:spPr>
          <a:xfrm>
            <a:off x="477998" y="192044"/>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823536" y="3550044"/>
                <a:ext cx="7734300" cy="301213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Information </a:t>
                </a:r>
                <a:r>
                  <a:rPr lang="en-US" dirty="0">
                    <a:solidFill>
                      <a:schemeClr val="tx1"/>
                    </a:solidFill>
                    <a:latin typeface="Times New Roman" panose="02020603050405020304" pitchFamily="18" charset="0"/>
                    <a:cs typeface="Times New Roman" panose="02020603050405020304" pitchFamily="18" charset="0"/>
                  </a:rPr>
                  <a:t>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a:t>
                </a:r>
                <a:r>
                  <a:rPr lang="en-US" dirty="0" smtClean="0">
                    <a:solidFill>
                      <a:schemeClr val="tx1"/>
                    </a:solidFill>
                    <a:latin typeface="Times New Roman" panose="02020603050405020304" pitchFamily="18" charset="0"/>
                    <a:cs typeface="Times New Roman" panose="02020603050405020304" pitchFamily="18" charset="0"/>
                  </a:rPr>
                  <a:t>by</a:t>
                </a:r>
                <a:endParaRPr lang="en-US"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r>
                      <a:rPr lang="en-US" sz="1600" b="0" i="1" smtClean="0">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 </a:t>
                </a:r>
                <a:r>
                  <a:rPr lang="en-US" dirty="0">
                    <a:solidFill>
                      <a:schemeClr val="tx1"/>
                    </a:solidFill>
                    <a:latin typeface="Times New Roman" panose="02020603050405020304" pitchFamily="18" charset="0"/>
                    <a:cs typeface="Times New Roman" panose="02020603050405020304" pitchFamily="18" charset="0"/>
                  </a:rPr>
                  <a:t>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23518" y="3550044"/>
                <a:ext cx="7734300" cy="3012132"/>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23536" y="3550044"/>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9.5: </a:t>
            </a:r>
            <a:r>
              <a:rPr lang="en-US" sz="2000" b="1" dirty="0" smtClean="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387943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may be </a:t>
            </a:r>
            <a:r>
              <a:rPr lang="en-US" sz="2000" i="1" dirty="0" smtClean="0">
                <a:cs typeface="Times New Roman" pitchFamily="18" charset="0"/>
              </a:rPr>
              <a:t>n</a:t>
            </a:r>
            <a:r>
              <a:rPr lang="en-US" sz="2000" dirty="0" smtClean="0">
                <a:cs typeface="Times New Roman" pitchFamily="18" charset="0"/>
              </a:rPr>
              <a:t>-</a:t>
            </a:r>
            <a:r>
              <a:rPr lang="en-US" sz="2000" dirty="0" err="1" smtClean="0">
                <a:cs typeface="Times New Roman" pitchFamily="18" charset="0"/>
              </a:rPr>
              <a:t>ary</a:t>
            </a:r>
            <a:r>
              <a:rPr lang="en-US" sz="2000" dirty="0" smtClean="0">
                <a:cs typeface="Times New Roman" pitchFamily="18" charset="0"/>
              </a:rPr>
              <a:t>, </a:t>
            </a:r>
            <a:r>
              <a:rPr lang="en-US" sz="2000" i="1" dirty="0" smtClean="0">
                <a:cs typeface="Times New Roman" pitchFamily="18" charset="0"/>
              </a:rPr>
              <a:t>n</a:t>
            </a:r>
            <a:r>
              <a:rPr lang="en-US" sz="2000" dirty="0" smtClean="0">
                <a:cs typeface="Times New Roman" pitchFamily="18" charset="0"/>
              </a:rPr>
              <a:t> ≥ 2.</a:t>
            </a:r>
          </a:p>
          <a:p>
            <a:pPr lvl="8"/>
            <a:endParaRPr lang="en-US" sz="800" dirty="0" smtClean="0">
              <a:cs typeface="Times New Roman" pitchFamily="18" charset="0"/>
            </a:endParaRPr>
          </a:p>
          <a:p>
            <a:r>
              <a:rPr lang="en-US" sz="2000" dirty="0" smtClean="0">
                <a:cs typeface="Times New Roman" pitchFamily="18" charset="0"/>
              </a:rPr>
              <a:t>There is a special node called </a:t>
            </a:r>
            <a:r>
              <a:rPr lang="en-US" sz="2000" dirty="0" smtClean="0">
                <a:solidFill>
                  <a:srgbClr val="0B5ED7"/>
                </a:solidFill>
                <a:cs typeface="Times New Roman" pitchFamily="18" charset="0"/>
              </a:rPr>
              <a:t>root node.</a:t>
            </a:r>
          </a:p>
          <a:p>
            <a:pPr lvl="8"/>
            <a:endParaRPr lang="en-US" sz="800" dirty="0" smtClean="0">
              <a:cs typeface="Times New Roman" pitchFamily="18" charset="0"/>
            </a:endParaRPr>
          </a:p>
          <a:p>
            <a:r>
              <a:rPr lang="en-US" sz="2000" dirty="0" smtClean="0">
                <a:cs typeface="Times New Roman" pitchFamily="18" charset="0"/>
              </a:rPr>
              <a:t>All nodes drawn with circle (ellipse) are called </a:t>
            </a:r>
            <a:r>
              <a:rPr lang="en-US" sz="2000" dirty="0" smtClean="0">
                <a:solidFill>
                  <a:srgbClr val="0B5ED7"/>
                </a:solidFill>
                <a:cs typeface="Times New Roman" pitchFamily="18" charset="0"/>
              </a:rPr>
              <a:t>internal nodes.</a:t>
            </a:r>
          </a:p>
          <a:p>
            <a:pPr lvl="8"/>
            <a:endParaRPr lang="en-US" sz="800" dirty="0" smtClean="0">
              <a:solidFill>
                <a:srgbClr val="0B5ED7"/>
              </a:solidFill>
              <a:cs typeface="Times New Roman" pitchFamily="18" charset="0"/>
            </a:endParaRPr>
          </a:p>
          <a:p>
            <a:r>
              <a:rPr lang="en-US" sz="2000" dirty="0">
                <a:cs typeface="Times New Roman" pitchFamily="18" charset="0"/>
              </a:rPr>
              <a:t>All nodes drawn with </a:t>
            </a:r>
            <a:r>
              <a:rPr lang="en-US" sz="2000" dirty="0" smtClean="0">
                <a:cs typeface="Times New Roman" pitchFamily="18" charset="0"/>
              </a:rPr>
              <a:t>rectangle boxes are called </a:t>
            </a:r>
            <a:r>
              <a:rPr lang="en-US" sz="2000" dirty="0" smtClean="0">
                <a:solidFill>
                  <a:srgbClr val="0B5ED7"/>
                </a:solidFill>
                <a:cs typeface="Times New Roman" pitchFamily="18" charset="0"/>
              </a:rPr>
              <a:t>terminal nodes </a:t>
            </a:r>
            <a:r>
              <a:rPr lang="en-US" sz="2000" dirty="0" smtClean="0">
                <a:cs typeface="Times New Roman" pitchFamily="18" charset="0"/>
              </a:rPr>
              <a:t>or </a:t>
            </a:r>
            <a:r>
              <a:rPr lang="en-US" sz="2000" dirty="0" smtClean="0">
                <a:solidFill>
                  <a:srgbClr val="0B5ED7"/>
                </a:solidFill>
                <a:cs typeface="Times New Roman" pitchFamily="18" charset="0"/>
              </a:rPr>
              <a:t>leaf nodes. </a:t>
            </a:r>
            <a:r>
              <a:rPr lang="en-US" sz="2000" dirty="0" smtClean="0">
                <a:cs typeface="Times New Roman" pitchFamily="18" charset="0"/>
              </a:rPr>
              <a:t>  </a:t>
            </a:r>
          </a:p>
          <a:p>
            <a:pPr lvl="8"/>
            <a:endParaRPr lang="en-US" sz="800" dirty="0" smtClean="0">
              <a:cs typeface="Times New Roman" pitchFamily="18" charset="0"/>
            </a:endParaRPr>
          </a:p>
          <a:p>
            <a:r>
              <a:rPr lang="en-US" sz="2000" dirty="0" smtClean="0">
                <a:cs typeface="Times New Roman" pitchFamily="18" charset="0"/>
              </a:rPr>
              <a:t>Edges of a node represent the </a:t>
            </a:r>
            <a:r>
              <a:rPr lang="en-US" sz="2000" dirty="0" smtClean="0">
                <a:solidFill>
                  <a:srgbClr val="0B5ED7"/>
                </a:solidFill>
                <a:cs typeface="Times New Roman" pitchFamily="18" charset="0"/>
              </a:rPr>
              <a:t>outcome for a value </a:t>
            </a:r>
            <a:r>
              <a:rPr lang="en-US" sz="2000" dirty="0" smtClean="0">
                <a:cs typeface="Times New Roman" pitchFamily="18" charset="0"/>
              </a:rPr>
              <a:t>of the node.</a:t>
            </a:r>
          </a:p>
          <a:p>
            <a:pPr lvl="8"/>
            <a:endParaRPr lang="en-US" sz="800" dirty="0" smtClean="0">
              <a:cs typeface="Times New Roman" pitchFamily="18" charset="0"/>
            </a:endParaRPr>
          </a:p>
          <a:p>
            <a:r>
              <a:rPr lang="en-US" sz="2000" dirty="0" smtClean="0">
                <a:cs typeface="Times New Roman" pitchFamily="18" charset="0"/>
              </a:rPr>
              <a:t>In a path, a node with same label </a:t>
            </a:r>
            <a:r>
              <a:rPr lang="en-US" sz="2000" dirty="0" smtClean="0">
                <a:solidFill>
                  <a:srgbClr val="0B5ED7"/>
                </a:solidFill>
                <a:cs typeface="Times New Roman" pitchFamily="18" charset="0"/>
              </a:rPr>
              <a:t>is never repeated.</a:t>
            </a:r>
          </a:p>
          <a:p>
            <a:pPr lvl="8"/>
            <a:endParaRPr lang="en-US" sz="800" dirty="0" smtClean="0">
              <a:solidFill>
                <a:srgbClr val="0B5ED7"/>
              </a:solidFill>
              <a:cs typeface="Times New Roman" pitchFamily="18" charset="0"/>
            </a:endParaRPr>
          </a:p>
          <a:p>
            <a:r>
              <a:rPr lang="en-US" sz="2000" dirty="0" smtClean="0">
                <a:cs typeface="Times New Roman" pitchFamily="18" charset="0"/>
              </a:rPr>
              <a:t>Decision tree </a:t>
            </a:r>
            <a:r>
              <a:rPr lang="en-US" sz="2000" dirty="0" smtClean="0">
                <a:solidFill>
                  <a:srgbClr val="0B5ED7"/>
                </a:solidFill>
                <a:cs typeface="Times New Roman" pitchFamily="18" charset="0"/>
              </a:rPr>
              <a:t>is not unique</a:t>
            </a:r>
            <a:r>
              <a:rPr lang="en-US" sz="2000" dirty="0" smtClean="0">
                <a:cs typeface="Times New Roman" pitchFamily="18" charset="0"/>
              </a:rPr>
              <a:t>, as different ordering of internal nodes can give different decision tree.</a:t>
            </a:r>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897" y="933450"/>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05068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6" y="1398499"/>
                <a:ext cx="8425339" cy="4607451"/>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marL="0" indent="0">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Let us refer to the OPTH database discussed in Slide #48.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Splitting on </a:t>
                </a:r>
                <a:r>
                  <a:rPr lang="en-US" sz="2000" b="1" dirty="0" smtClean="0">
                    <a:solidFill>
                      <a:srgbClr val="0B5ED7"/>
                    </a:solidFill>
                    <a:latin typeface="Times New Roman" panose="02020603050405020304" pitchFamily="18" charset="0"/>
                    <a:cs typeface="Times New Roman" panose="02020603050405020304" pitchFamily="18" charset="0"/>
                  </a:rPr>
                  <a:t>Age </a:t>
                </a:r>
                <a:r>
                  <a:rPr lang="en-US" sz="2000" dirty="0" smtClean="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b="0" i="1" smtClean="0">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b="0" i="1" smtClean="0">
                            <a:solidFill>
                              <a:srgbClr val="0B5ED7"/>
                            </a:solidFill>
                            <a:latin typeface="Cambria Math" panose="02040503050406030204" pitchFamily="18" charset="0"/>
                          </a:rPr>
                          <m:t>𝐸</m:t>
                        </m:r>
                        <m:r>
                          <a:rPr lang="en-US" sz="2000" b="0" i="1" smtClean="0">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b="0" i="1" smtClean="0">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smtClean="0">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b="0" i="1" smtClean="0">
                            <a:solidFill>
                              <a:srgbClr val="0B5ED7"/>
                            </a:solidFill>
                            <a:latin typeface="Cambria Math" panose="02040503050406030204" pitchFamily="18" charset="0"/>
                          </a:rPr>
                          <m:t>𝐴𝑔𝑒</m:t>
                        </m:r>
                      </m:sub>
                    </m:sSub>
                    <m:sSub>
                      <m:sSubPr>
                        <m:ctrlPr>
                          <a:rPr lang="en-US" sz="2000" i="1" smtClean="0">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𝛼</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𝐴𝑔𝑒</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𝑂𝑃𝑇𝐻</m:t>
                    </m:r>
                    <m:r>
                      <a:rPr lang="en-US" sz="2000" b="0" i="1" smtClean="0">
                        <a:solidFill>
                          <a:srgbClr val="0B5ED7"/>
                        </a:solidFill>
                        <a:latin typeface="Cambria Math" panose="02040503050406030204" pitchFamily="18" charset="0"/>
                        <a:ea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is then can be calculated as </a:t>
                </a:r>
                <a:r>
                  <a:rPr lang="en-US" sz="2000" b="1" dirty="0" smtClean="0">
                    <a:solidFill>
                      <a:srgbClr val="CC3300"/>
                    </a:solidFill>
                    <a:latin typeface="Times New Roman" panose="02020603050405020304" pitchFamily="18" charset="0"/>
                    <a:cs typeface="Times New Roman" panose="02020603050405020304" pitchFamily="18" charset="0"/>
                  </a:rPr>
                  <a:t>0.0394</a:t>
                </a:r>
                <a:r>
                  <a:rPr lang="en-US" sz="2000" dirty="0" smtClean="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smtClean="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t>
                </a:r>
                <a:r>
                  <a:rPr lang="en-US" sz="1800" i="1" dirty="0" smtClean="0">
                    <a:latin typeface="Times New Roman" panose="02020603050405020304" pitchFamily="18" charset="0"/>
                    <a:cs typeface="Times New Roman" panose="02020603050405020304" pitchFamily="18" charset="0"/>
                  </a:rPr>
                  <a:t>    </a:t>
                </a:r>
                <a:r>
                  <a:rPr lang="en-US" sz="1800" i="1" dirty="0" smtClean="0">
                    <a:solidFill>
                      <a:srgbClr val="0B5ED7"/>
                    </a:solidFill>
                    <a:latin typeface="Times New Roman" panose="02020603050405020304" pitchFamily="18" charset="0"/>
                    <a:cs typeface="Times New Roman" panose="02020603050405020304" pitchFamily="18" charset="0"/>
                  </a:rPr>
                  <a:t>(see Slide #49)</a:t>
                </a:r>
                <a:endParaRPr lang="en-US" sz="1800" i="1" dirty="0">
                  <a:solidFill>
                    <a:srgbClr val="0B5ED7"/>
                  </a:solidFill>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398494"/>
                <a:ext cx="8425339" cy="4607451"/>
              </a:xfrm>
              <a:blipFill rotWithShape="1">
                <a:blip r:embed="rId2"/>
                <a:stretch>
                  <a:fillRect l="-796" t="-661"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60</a:t>
            </a:fld>
            <a:endParaRPr lang="en-IN" dirty="0">
              <a:solidFill>
                <a:srgbClr val="04617B">
                  <a:shade val="90000"/>
                </a:srgbClr>
              </a:solidFill>
            </a:endParaRPr>
          </a:p>
        </p:txBody>
      </p:sp>
      <p:sp>
        <p:nvSpPr>
          <p:cNvPr id="8" name="Title 1"/>
          <p:cNvSpPr>
            <a:spLocks noGrp="1"/>
          </p:cNvSpPr>
          <p:nvPr>
            <p:ph type="title"/>
          </p:nvPr>
        </p:nvSpPr>
        <p:spPr>
          <a:xfrm>
            <a:off x="373280" y="263146"/>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12366167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8856" y="1237862"/>
                <a:ext cx="8425339" cy="5112327"/>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smtClean="0">
                    <a:solidFill>
                      <a:srgbClr val="0B5ED7"/>
                    </a:solidFill>
                    <a:latin typeface="Times New Roman" panose="02020603050405020304" pitchFamily="18" charset="0"/>
                    <a:cs typeface="Times New Roman" panose="02020603050405020304" pitchFamily="18" charset="0"/>
                  </a:rPr>
                  <a:t>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t>
                </a:r>
                <a:r>
                  <a:rPr lang="en-US" sz="1800" dirty="0" smtClean="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panose="02040503050406030204" pitchFamily="18" charset="0"/>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smtClean="0">
                    <a:solidFill>
                      <a:srgbClr val="0B5ED7"/>
                    </a:solidFill>
                    <a:latin typeface="Times New Roman" panose="02020603050405020304" pitchFamily="18" charset="0"/>
                    <a:cs typeface="Times New Roman" panose="02020603050405020304" pitchFamily="18" charset="0"/>
                  </a:rPr>
                  <a:t>(Age = 1)</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8838" y="1237862"/>
                <a:ext cx="8425339" cy="5112327"/>
              </a:xfrm>
              <a:blipFill rotWithShape="1">
                <a:blip r:embed="rId2"/>
                <a:stretch>
                  <a:fillRect l="-796" t="-596"/>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61</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25579889"/>
              </p:ext>
            </p:extLst>
          </p:nvPr>
        </p:nvGraphicFramePr>
        <p:xfrm>
          <a:off x="829299" y="2779813"/>
          <a:ext cx="4872131" cy="3291840"/>
        </p:xfrm>
        <a:graphic>
          <a:graphicData uri="http://schemas.openxmlformats.org/drawingml/2006/table">
            <a:tbl>
              <a:tblPr firstRow="1" bandRow="1">
                <a:tableStyleId>{2D5ABB26-0587-4C30-8999-92F81FD0307C}</a:tableStyleId>
              </a:tblPr>
              <a:tblGrid>
                <a:gridCol w="581852">
                  <a:extLst>
                    <a:ext uri="{9D8B030D-6E8A-4147-A177-3AD203B41FA5}">
                      <a16:colId xmlns:a16="http://schemas.microsoft.com/office/drawing/2014/main" val="20000"/>
                    </a:ext>
                  </a:extLst>
                </a:gridCol>
                <a:gridCol w="1148183">
                  <a:extLst>
                    <a:ext uri="{9D8B030D-6E8A-4147-A177-3AD203B41FA5}">
                      <a16:colId xmlns:a16="http://schemas.microsoft.com/office/drawing/2014/main" val="20001"/>
                    </a:ext>
                  </a:extLst>
                </a:gridCol>
                <a:gridCol w="1392964">
                  <a:extLst>
                    <a:ext uri="{9D8B030D-6E8A-4147-A177-3AD203B41FA5}">
                      <a16:colId xmlns:a16="http://schemas.microsoft.com/office/drawing/2014/main" val="20002"/>
                    </a:ext>
                  </a:extLst>
                </a:gridCol>
                <a:gridCol w="1042587">
                  <a:extLst>
                    <a:ext uri="{9D8B030D-6E8A-4147-A177-3AD203B41FA5}">
                      <a16:colId xmlns:a16="http://schemas.microsoft.com/office/drawing/2014/main" val="20003"/>
                    </a:ext>
                  </a:extLst>
                </a:gridCol>
                <a:gridCol w="706545">
                  <a:extLst>
                    <a:ext uri="{9D8B030D-6E8A-4147-A177-3AD203B41FA5}">
                      <a16:colId xmlns:a16="http://schemas.microsoft.com/office/drawing/2014/main" val="20004"/>
                    </a:ext>
                  </a:extLst>
                </a:gridCol>
              </a:tblGrid>
              <a:tr h="358344">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798734" y="3691933"/>
                <a:ext cx="3382619" cy="1547027"/>
              </a:xfrm>
              <a:prstGeom prst="rect">
                <a:avLst/>
              </a:prstGeom>
            </p:spPr>
            <p:txBody>
              <a:bodyPr wrap="square">
                <a:spAutoFit/>
              </a:bodyPr>
              <a:lstStyle/>
              <a:p>
                <a:pPr algn="just"/>
                <a14:m>
                  <m:oMath xmlns:m="http://schemas.openxmlformats.org/officeDocument/2006/math">
                    <m:sSub>
                      <m:sSubPr>
                        <m:ctrlPr>
                          <a:rPr lang="en-US" i="1" smtClean="0">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indent="0" algn="just">
                  <a:buNone/>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a:t>
                </a:r>
                <a:r>
                  <a:rPr lang="en-US" b="1" dirty="0" smtClean="0">
                    <a:solidFill>
                      <a:srgbClr val="0B5ED7"/>
                    </a:solidFill>
                    <a:latin typeface="Times New Roman" panose="02020603050405020304" pitchFamily="18" charset="0"/>
                    <a:cs typeface="Times New Roman" panose="02020603050405020304" pitchFamily="18" charset="0"/>
                  </a:rPr>
                  <a:t>1.5</a:t>
                </a:r>
              </a:p>
              <a:p>
                <a:pPr marL="1252728" lvl="4" indent="0" algn="just">
                  <a:buNone/>
                </a:pPr>
                <a:endParaRPr lang="en-US" dirty="0">
                  <a:solidFill>
                    <a:srgbClr val="0B5ED7"/>
                  </a:solidFill>
                  <a:latin typeface="Times New Roman" panose="02020603050405020304" pitchFamily="18" charset="0"/>
                  <a:cs typeface="Times New Roman" panose="02020603050405020304" pitchFamily="18" charset="0"/>
                </a:endParaRPr>
              </a:p>
              <a:p>
                <a:pPr marL="0" lvl="4" algn="just">
                  <a:buNone/>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t>
                </a:r>
                <a:r>
                  <a:rPr lang="en-US" dirty="0" smtClean="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xmlns="">
          <p:sp>
            <p:nvSpPr>
              <p:cNvPr id="2" name="Rectangle 1"/>
              <p:cNvSpPr>
                <a:spLocks noRot="1" noChangeAspect="1" noMove="1" noResize="1" noEditPoints="1" noAdjustHandles="1" noChangeArrowheads="1" noChangeShapeType="1" noTextEdit="1"/>
              </p:cNvSpPr>
              <p:nvPr/>
            </p:nvSpPr>
            <p:spPr>
              <a:xfrm>
                <a:off x="5798715" y="3691897"/>
                <a:ext cx="3382619" cy="1547027"/>
              </a:xfrm>
              <a:prstGeom prst="rect">
                <a:avLst/>
              </a:prstGeom>
              <a:blipFill rotWithShape="1">
                <a:blip r:embed="rId3"/>
                <a:stretch>
                  <a:fillRect b="-1581"/>
                </a:stretch>
              </a:blipFill>
            </p:spPr>
            <p:txBody>
              <a:bodyPr/>
              <a:lstStyle/>
              <a:p>
                <a:r>
                  <a:rPr lang="en-IN">
                    <a:noFill/>
                  </a:rPr>
                  <a:t> </a:t>
                </a:r>
              </a:p>
            </p:txBody>
          </p:sp>
        </mc:Fallback>
      </mc:AlternateContent>
    </p:spTree>
    <p:extLst>
      <p:ext uri="{BB962C8B-B14F-4D97-AF65-F5344CB8AC3E}">
        <p14:creationId xmlns:p14="http://schemas.microsoft.com/office/powerpoint/2010/main" val="18719360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058759983"/>
              </p:ext>
            </p:extLst>
          </p:nvPr>
        </p:nvGraphicFramePr>
        <p:xfrm>
          <a:off x="684131" y="1865378"/>
          <a:ext cx="5406614" cy="3337560"/>
        </p:xfrm>
        <a:graphic>
          <a:graphicData uri="http://schemas.openxmlformats.org/drawingml/2006/table">
            <a:tbl>
              <a:tblPr firstRow="1" bandRow="1">
                <a:tableStyleId>{2D5ABB26-0587-4C30-8999-92F81FD0307C}</a:tableStyleId>
              </a:tblPr>
              <a:tblGrid>
                <a:gridCol w="630202">
                  <a:extLst>
                    <a:ext uri="{9D8B030D-6E8A-4147-A177-3AD203B41FA5}">
                      <a16:colId xmlns:a16="http://schemas.microsoft.com/office/drawing/2014/main" val="20000"/>
                    </a:ext>
                  </a:extLst>
                </a:gridCol>
                <a:gridCol w="1238291">
                  <a:extLst>
                    <a:ext uri="{9D8B030D-6E8A-4147-A177-3AD203B41FA5}">
                      <a16:colId xmlns:a16="http://schemas.microsoft.com/office/drawing/2014/main" val="20001"/>
                    </a:ext>
                  </a:extLst>
                </a:gridCol>
                <a:gridCol w="1547863">
                  <a:extLst>
                    <a:ext uri="{9D8B030D-6E8A-4147-A177-3AD203B41FA5}">
                      <a16:colId xmlns:a16="http://schemas.microsoft.com/office/drawing/2014/main" val="20002"/>
                    </a:ext>
                  </a:extLst>
                </a:gridCol>
                <a:gridCol w="1163420">
                  <a:extLst>
                    <a:ext uri="{9D8B030D-6E8A-4147-A177-3AD203B41FA5}">
                      <a16:colId xmlns:a16="http://schemas.microsoft.com/office/drawing/2014/main" val="20003"/>
                    </a:ext>
                  </a:extLst>
                </a:gridCol>
                <a:gridCol w="826838">
                  <a:extLst>
                    <a:ext uri="{9D8B030D-6E8A-4147-A177-3AD203B41FA5}">
                      <a16:colId xmlns:a16="http://schemas.microsoft.com/office/drawing/2014/main"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75656" y="1331483"/>
                <a:ext cx="5838716"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a:t>
                </a: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75656" y="1331483"/>
                <a:ext cx="5838716" cy="369332"/>
              </a:xfrm>
              <a:prstGeom prst="rect">
                <a:avLst/>
              </a:prstGeom>
              <a:blipFill rotWithShape="1">
                <a:blip r:embed="rId2"/>
                <a:stretch>
                  <a:fillRect l="-835" t="-8197" b="-24590"/>
                </a:stretch>
              </a:blipFill>
            </p:spPr>
            <p:txBody>
              <a:bodyPr/>
              <a:lstStyle/>
              <a:p>
                <a:r>
                  <a:rPr lang="en-IN">
                    <a:noFill/>
                  </a:rPr>
                  <a:t> </a:t>
                </a:r>
              </a:p>
            </p:txBody>
          </p:sp>
        </mc:Fallback>
      </mc:AlternateContent>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2756773" y="5312639"/>
                <a:ext cx="6334004"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smtClean="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endParaRPr lang="en-US" dirty="0" smtClean="0">
                  <a:solidFill>
                    <a:srgbClr val="0B5ED7"/>
                  </a:solidFill>
                  <a:latin typeface="Cambria Math" panose="02040503050406030204" pitchFamily="18" charset="0"/>
                </a:endParaRPr>
              </a:p>
              <a:p>
                <a:pPr lvl="2" algn="just">
                  <a:buClr>
                    <a:schemeClr val="tx2">
                      <a:lumMod val="60000"/>
                      <a:lumOff val="40000"/>
                    </a:schemeClr>
                  </a:buClr>
                </a:pPr>
                <a:r>
                  <a:rPr lang="en-US" dirty="0">
                    <a:solidFill>
                      <a:srgbClr val="0B5ED7"/>
                    </a:solidFill>
                    <a:latin typeface="Cambria Math" panose="02040503050406030204" pitchFamily="18" charset="0"/>
                  </a:rPr>
                  <a:t> </a:t>
                </a:r>
                <a:r>
                  <a:rPr lang="en-US" b="1" dirty="0" smtClean="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1.2988 </a:t>
                </a:r>
                <a:r>
                  <a:rPr lang="en-US" b="1" dirty="0">
                    <a:solidFill>
                      <a:srgbClr val="0B5ED7"/>
                    </a:solidFill>
                    <a:latin typeface="Cambria Math" panose="02040503050406030204" pitchFamily="18" charset="0"/>
                  </a:rPr>
                  <a:t>= 0.4329</a:t>
                </a:r>
              </a:p>
            </p:txBody>
          </p:sp>
        </mc:Choice>
        <mc:Fallback xmlns="">
          <p:sp>
            <p:nvSpPr>
              <p:cNvPr id="2" name="Rectangle 1"/>
              <p:cNvSpPr>
                <a:spLocks noRot="1" noChangeAspect="1" noMove="1" noResize="1" noEditPoints="1" noAdjustHandles="1" noChangeArrowheads="1" noChangeShapeType="1" noTextEdit="1"/>
              </p:cNvSpPr>
              <p:nvPr/>
            </p:nvSpPr>
            <p:spPr>
              <a:xfrm>
                <a:off x="2756773" y="5312603"/>
                <a:ext cx="6334004" cy="1435521"/>
              </a:xfrm>
              <a:prstGeom prst="rect">
                <a:avLst/>
              </a:prstGeom>
              <a:blipFill rotWithShape="1">
                <a:blip r:embed="rId3"/>
                <a:stretch>
                  <a:fillRect b="-847"/>
                </a:stretch>
              </a:blipFill>
            </p:spPr>
            <p:txBody>
              <a:bodyPr/>
              <a:lstStyle/>
              <a:p>
                <a:r>
                  <a:rPr lang="en-IN">
                    <a:noFill/>
                  </a:rPr>
                  <a:t> </a:t>
                </a:r>
              </a:p>
            </p:txBody>
          </p:sp>
        </mc:Fallback>
      </mc:AlternateContent>
    </p:spTree>
    <p:extLst>
      <p:ext uri="{BB962C8B-B14F-4D97-AF65-F5344CB8AC3E}">
        <p14:creationId xmlns:p14="http://schemas.microsoft.com/office/powerpoint/2010/main" val="12560620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598117211"/>
              </p:ext>
            </p:extLst>
          </p:nvPr>
        </p:nvGraphicFramePr>
        <p:xfrm>
          <a:off x="562880" y="2061189"/>
          <a:ext cx="4998024" cy="3337560"/>
        </p:xfrm>
        <a:graphic>
          <a:graphicData uri="http://schemas.openxmlformats.org/drawingml/2006/table">
            <a:tbl>
              <a:tblPr firstRow="1" bandRow="1">
                <a:tableStyleId>{2D5ABB26-0587-4C30-8999-92F81FD0307C}</a:tableStyleId>
              </a:tblPr>
              <a:tblGrid>
                <a:gridCol w="592282">
                  <a:extLst>
                    <a:ext uri="{9D8B030D-6E8A-4147-A177-3AD203B41FA5}">
                      <a16:colId xmlns:a16="http://schemas.microsoft.com/office/drawing/2014/main" val="20000"/>
                    </a:ext>
                  </a:extLst>
                </a:gridCol>
                <a:gridCol w="1163782">
                  <a:extLst>
                    <a:ext uri="{9D8B030D-6E8A-4147-A177-3AD203B41FA5}">
                      <a16:colId xmlns:a16="http://schemas.microsoft.com/office/drawing/2014/main" val="20001"/>
                    </a:ext>
                  </a:extLst>
                </a:gridCol>
                <a:gridCol w="1454727">
                  <a:extLst>
                    <a:ext uri="{9D8B030D-6E8A-4147-A177-3AD203B41FA5}">
                      <a16:colId xmlns:a16="http://schemas.microsoft.com/office/drawing/2014/main" val="20002"/>
                    </a:ext>
                  </a:extLst>
                </a:gridCol>
                <a:gridCol w="1012770">
                  <a:extLst>
                    <a:ext uri="{9D8B030D-6E8A-4147-A177-3AD203B41FA5}">
                      <a16:colId xmlns:a16="http://schemas.microsoft.com/office/drawing/2014/main" val="20003"/>
                    </a:ext>
                  </a:extLst>
                </a:gridCol>
                <a:gridCol w="774463">
                  <a:extLst>
                    <a:ext uri="{9D8B030D-6E8A-4147-A177-3AD203B41FA5}">
                      <a16:colId xmlns:a16="http://schemas.microsoft.com/office/drawing/2014/main"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577694" y="1525093"/>
                <a:ext cx="3563593"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77675" y="1525093"/>
                <a:ext cx="3563593" cy="369332"/>
              </a:xfrm>
              <a:prstGeom prst="rect">
                <a:avLst/>
              </a:prstGeom>
              <a:blipFill rotWithShape="1">
                <a:blip r:embed="rId2"/>
                <a:stretch>
                  <a:fillRect l="-1541"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005115" y="5614706"/>
                <a:ext cx="8235740" cy="369332"/>
              </a:xfrm>
              <a:prstGeom prst="rect">
                <a:avLst/>
              </a:prstGeom>
            </p:spPr>
            <p:txBody>
              <a:bodyPr wrap="square">
                <a:spAutoFit/>
              </a:bodyPr>
              <a:lstStyle/>
              <a:p>
                <a14:m>
                  <m:oMath xmlns:m="http://schemas.openxmlformats.org/officeDocument/2006/math">
                    <m:r>
                      <a:rPr lang="en-US" b="0" i="1" smtClean="0">
                        <a:solidFill>
                          <a:srgbClr val="0B5ED7"/>
                        </a:solidFill>
                        <a:latin typeface="Cambria Math" panose="02040503050406030204" pitchFamily="18" charset="0"/>
                        <a:ea typeface="Cambria Math" panose="02040503050406030204" pitchFamily="18" charset="0"/>
                      </a:rPr>
                      <m:t>𝛼</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𝐴𝑔𝑒</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𝐷</m:t>
                    </m:r>
                    <m:r>
                      <a:rPr lang="en-US" b="0" i="1">
                        <a:solidFill>
                          <a:srgbClr val="0B5ED7"/>
                        </a:solidFill>
                        <a:latin typeface="Cambria Math" panose="02040503050406030204" pitchFamily="18" charset="0"/>
                        <a:ea typeface="Cambria Math" panose="02040503050406030204" pitchFamily="18" charset="0"/>
                      </a:rPr>
                      <m:t>)</m:t>
                    </m:r>
                  </m:oMath>
                </a14:m>
                <a:r>
                  <a:rPr lang="en-US" i="1" dirty="0" smtClean="0">
                    <a:solidFill>
                      <a:srgbClr val="0B5ED7"/>
                    </a:solidFill>
                    <a:latin typeface="Times New Roman" panose="02020603050405020304" pitchFamily="18" charset="0"/>
                    <a:cs typeface="Times New Roman" panose="02020603050405020304" pitchFamily="18" charset="0"/>
                  </a:rPr>
                  <a:t> = </a:t>
                </a:r>
                <a:r>
                  <a:rPr lang="en-US" dirty="0" smtClean="0">
                    <a:solidFill>
                      <a:srgbClr val="0B5ED7"/>
                    </a:solidFill>
                    <a:latin typeface="Times New Roman" panose="02020603050405020304" pitchFamily="18" charset="0"/>
                    <a:cs typeface="Times New Roman" panose="02020603050405020304" pitchFamily="18" charset="0"/>
                  </a:rPr>
                  <a:t>1.3261 – (0.5000 + 0.4329 + 0.3504) = </a:t>
                </a:r>
                <a:r>
                  <a:rPr lang="en-US" b="1" dirty="0" smtClean="0">
                    <a:solidFill>
                      <a:srgbClr val="CC3300"/>
                    </a:solidFill>
                    <a:latin typeface="Times New Roman" panose="02020603050405020304" pitchFamily="18" charset="0"/>
                    <a:cs typeface="Times New Roman" panose="02020603050405020304" pitchFamily="18" charset="0"/>
                  </a:rPr>
                  <a:t>0.0394</a:t>
                </a:r>
                <a:endParaRPr lang="en-US" b="1" dirty="0">
                  <a:solidFill>
                    <a:srgbClr val="CC3300"/>
                  </a:solidFill>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005115" y="5614706"/>
                <a:ext cx="8235740" cy="369332"/>
              </a:xfrm>
              <a:prstGeom prst="rect">
                <a:avLst/>
              </a:prstGeom>
              <a:blipFill rotWithShape="1">
                <a:blip r:embed="rId3"/>
                <a:stretch>
                  <a:fillRect t="-8197" b="-24590"/>
                </a:stretch>
              </a:blipFill>
            </p:spPr>
            <p:txBody>
              <a:bodyPr/>
              <a:lstStyle/>
              <a:p>
                <a:r>
                  <a:rPr lang="en-IN">
                    <a:noFill/>
                  </a:rPr>
                  <a:t> </a:t>
                </a:r>
              </a:p>
            </p:txBody>
          </p:sp>
        </mc:Fallback>
      </mc:AlternateContent>
      <p:sp>
        <p:nvSpPr>
          <p:cNvPr id="9" name="Title 1"/>
          <p:cNvSpPr>
            <a:spLocks noGrp="1"/>
          </p:cNvSpPr>
          <p:nvPr>
            <p:ph type="title"/>
          </p:nvPr>
        </p:nvSpPr>
        <p:spPr>
          <a:xfrm>
            <a:off x="373280" y="288621"/>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560905" y="2669439"/>
                <a:ext cx="4679950"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a:t>
                </a:r>
                <a:r>
                  <a:rPr lang="en-US" b="1" dirty="0" smtClean="0">
                    <a:solidFill>
                      <a:srgbClr val="0B5ED7"/>
                    </a:solidFill>
                    <a:latin typeface="Cambria Math" panose="02040503050406030204" pitchFamily="18" charset="0"/>
                  </a:rPr>
                  <a:t>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1.0613 </a:t>
                </a:r>
                <a:r>
                  <a:rPr lang="en-US" b="1" dirty="0">
                    <a:solidFill>
                      <a:srgbClr val="0B5ED7"/>
                    </a:solidFill>
                    <a:latin typeface="Cambria Math" panose="02040503050406030204" pitchFamily="18" charset="0"/>
                  </a:rPr>
                  <a:t>= 0.3504</a:t>
                </a:r>
              </a:p>
            </p:txBody>
          </p:sp>
        </mc:Choice>
        <mc:Fallback xmlns="">
          <p:sp>
            <p:nvSpPr>
              <p:cNvPr id="2" name="Rectangle 1"/>
              <p:cNvSpPr>
                <a:spLocks noRot="1" noChangeAspect="1" noMove="1" noResize="1" noEditPoints="1" noAdjustHandles="1" noChangeArrowheads="1" noChangeShapeType="1" noTextEdit="1"/>
              </p:cNvSpPr>
              <p:nvPr/>
            </p:nvSpPr>
            <p:spPr>
              <a:xfrm>
                <a:off x="5560905" y="2669432"/>
                <a:ext cx="4679950" cy="1547603"/>
              </a:xfrm>
              <a:prstGeom prst="rect">
                <a:avLst/>
              </a:prstGeom>
              <a:blipFill rotWithShape="1">
                <a:blip r:embed="rId4"/>
                <a:stretch>
                  <a:fillRect b="-1181"/>
                </a:stretch>
              </a:blipFill>
            </p:spPr>
            <p:txBody>
              <a:bodyPr/>
              <a:lstStyle/>
              <a:p>
                <a:r>
                  <a:rPr lang="en-IN">
                    <a:noFill/>
                  </a:rPr>
                  <a:t> </a:t>
                </a:r>
              </a:p>
            </p:txBody>
          </p:sp>
        </mc:Fallback>
      </mc:AlternateContent>
    </p:spTree>
    <p:extLst>
      <p:ext uri="{BB962C8B-B14F-4D97-AF65-F5344CB8AC3E}">
        <p14:creationId xmlns:p14="http://schemas.microsoft.com/office/powerpoint/2010/main" val="17754284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64</a:t>
            </a:fld>
            <a:endParaRPr lang="en-IN" dirty="0">
              <a:solidFill>
                <a:srgbClr val="04617B">
                  <a:shade val="90000"/>
                </a:srgbClr>
              </a:solidFill>
            </a:endParaRPr>
          </a:p>
        </p:txBody>
      </p:sp>
      <p:sp>
        <p:nvSpPr>
          <p:cNvPr id="9" name="Title 1"/>
          <p:cNvSpPr>
            <a:spLocks noGrp="1"/>
          </p:cNvSpPr>
          <p:nvPr>
            <p:ph type="title"/>
          </p:nvPr>
        </p:nvSpPr>
        <p:spPr>
          <a:xfrm>
            <a:off x="373298" y="91024"/>
            <a:ext cx="8727991" cy="802594"/>
          </a:xfrm>
        </p:spPr>
        <p:txBody>
          <a:bodyPr>
            <a:normAutofit/>
          </a:bodyPr>
          <a:lstStyle/>
          <a:p>
            <a:r>
              <a:rPr lang="en-US" sz="4000" dirty="0" smtClean="0">
                <a:solidFill>
                  <a:srgbClr val="A50021"/>
                </a:solidFill>
                <a:latin typeface="Times New Roman" pitchFamily="18" charset="0"/>
                <a:cs typeface="Times New Roman" pitchFamily="18" charset="0"/>
              </a:rPr>
              <a:t>Information Gains for </a:t>
            </a:r>
            <a:r>
              <a:rPr lang="en-US" sz="4000" dirty="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ifferent </a:t>
            </a:r>
            <a:r>
              <a:rPr lang="en-US" sz="4000" dirty="0">
                <a:solidFill>
                  <a:srgbClr val="A50021"/>
                </a:solidFill>
                <a:latin typeface="Times New Roman" pitchFamily="18" charset="0"/>
                <a:cs typeface="Times New Roman" pitchFamily="18" charset="0"/>
              </a:rPr>
              <a:t>A</a:t>
            </a:r>
            <a:r>
              <a:rPr lang="en-US" sz="4000" dirty="0" smtClean="0">
                <a:solidFill>
                  <a:srgbClr val="A50021"/>
                </a:solidFill>
                <a:latin typeface="Times New Roman" pitchFamily="18" charset="0"/>
                <a:cs typeface="Times New Roman" pitchFamily="18" charset="0"/>
              </a:rPr>
              <a:t>ttributes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11" name="TextBox 10"/>
              <p:cNvSpPr txBox="1"/>
              <p:nvPr/>
            </p:nvSpPr>
            <p:spPr>
              <a:xfrm>
                <a:off x="306298" y="855017"/>
                <a:ext cx="8861989"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smtClean="0">
                    <a:solidFill>
                      <a:srgbClr val="0B5ED7"/>
                    </a:solidFill>
                    <a:latin typeface="Times New Roman" panose="02020603050405020304" pitchFamily="18" charset="0"/>
                    <a:cs typeface="Times New Roman" panose="02020603050405020304" pitchFamily="18" charset="0"/>
                  </a:rPr>
                  <a:t>Eye-sight</a:t>
                </a: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0B5ED7"/>
                    </a:solidFill>
                    <a:latin typeface="Times New Roman" panose="02020603050405020304" pitchFamily="18" charset="0"/>
                    <a:cs typeface="Times New Roman" panose="02020603050405020304" pitchFamily="18" charset="0"/>
                  </a:rPr>
                  <a:t>Astigmatic</a:t>
                </a:r>
                <a:r>
                  <a:rPr lang="en-US" sz="2000" dirty="0" smtClean="0">
                    <a:latin typeface="Times New Roman" panose="02020603050405020304" pitchFamily="18" charset="0"/>
                    <a:cs typeface="Times New Roman" panose="02020603050405020304" pitchFamily="18" charset="0"/>
                  </a:rPr>
                  <a:t> and </a:t>
                </a:r>
                <a:r>
                  <a:rPr lang="en-US" sz="2000" dirty="0" smtClean="0">
                    <a:solidFill>
                      <a:srgbClr val="0B5ED7"/>
                    </a:solidFill>
                    <a:latin typeface="Times New Roman" panose="02020603050405020304" pitchFamily="18" charset="0"/>
                    <a:cs typeface="Times New Roman" panose="02020603050405020304" pitchFamily="18" charset="0"/>
                  </a:rPr>
                  <a:t>Use Type</a:t>
                </a:r>
                <a:r>
                  <a:rPr lang="en-US" sz="2000" dirty="0" smtClean="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b="0" i="1" smtClean="0">
                          <a:latin typeface="Cambria Math"/>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b="0" i="1" smtClean="0">
                            <a:latin typeface="Cambria Math"/>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b="0" i="0" dirty="0" smtClean="0">
                            <a:latin typeface="Times New Roman" panose="02020603050405020304" pitchFamily="18" charset="0"/>
                            <a:cs typeface="Times New Roman" panose="02020603050405020304" pitchFamily="18" charset="0"/>
                          </a:rPr>
                          <m:t>Use</m:t>
                        </m:r>
                        <m:r>
                          <m:rPr>
                            <m:nor/>
                          </m:rPr>
                          <a:rPr lang="en-US" sz="2000" b="0" i="0" dirty="0" smtClean="0">
                            <a:latin typeface="Times New Roman" panose="02020603050405020304" pitchFamily="18" charset="0"/>
                            <a:cs typeface="Times New Roman" panose="02020603050405020304" pitchFamily="18" charset="0"/>
                          </a:rPr>
                          <m:t> </m:t>
                        </m:r>
                        <m:r>
                          <m:rPr>
                            <m:nor/>
                          </m:rPr>
                          <a:rPr lang="en-US" sz="2000" b="0" i="0" dirty="0" smtClean="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306298" y="855017"/>
                <a:ext cx="8861989" cy="5539978"/>
              </a:xfrm>
              <a:prstGeom prst="rect">
                <a:avLst/>
              </a:prstGeom>
              <a:blipFill>
                <a:blip r:embed="rId2"/>
                <a:stretch>
                  <a:fillRect l="-1376" t="-2970" r="-757"/>
                </a:stretch>
              </a:blipFill>
            </p:spPr>
            <p:txBody>
              <a:bodyPr/>
              <a:lstStyle/>
              <a:p>
                <a:r>
                  <a:rPr lang="en-PH">
                    <a:noFill/>
                  </a:rPr>
                  <a:t> </a:t>
                </a:r>
              </a:p>
            </p:txBody>
          </p:sp>
        </mc:Fallback>
      </mc:AlternateContent>
    </p:spTree>
    <p:extLst>
      <p:ext uri="{BB962C8B-B14F-4D97-AF65-F5344CB8AC3E}">
        <p14:creationId xmlns:p14="http://schemas.microsoft.com/office/powerpoint/2010/main" val="11292634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65</a:t>
            </a:fld>
            <a:endParaRPr lang="en-IN" dirty="0">
              <a:solidFill>
                <a:srgbClr val="04617B">
                  <a:shade val="90000"/>
                </a:srgbClr>
              </a:solidFill>
            </a:endParaRPr>
          </a:p>
        </p:txBody>
      </p:sp>
      <p:sp>
        <p:nvSpPr>
          <p:cNvPr id="9"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 ID3 Way</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239301" y="1079198"/>
                <a:ext cx="8861989" cy="5447645"/>
              </a:xfrm>
              <a:prstGeom prst="rect">
                <a:avLst/>
              </a:prstGeom>
              <a:noFill/>
            </p:spPr>
            <p:txBody>
              <a:bodyPr wrap="square" rtlCol="0">
                <a:spAutoFit/>
              </a:bodyPr>
              <a:lstStyle/>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ID3 strategy of attribute selection is to choose to split on the attribute that gives the greatest reduction in the weighted average entropy</a:t>
                </a:r>
              </a:p>
              <a:p>
                <a:pPr marL="3086100" lvl="6" indent="-342900" algn="just">
                  <a:buClr>
                    <a:schemeClr val="accent3"/>
                  </a:buClr>
                  <a:buSzPct val="150000"/>
                  <a:buFont typeface="Arial" pitchFamily="34" charset="0"/>
                  <a:buChar char="•"/>
                </a:pPr>
                <a:endParaRPr lang="en-US" sz="1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one that maximizes the value of information gain </a:t>
                </a:r>
              </a:p>
              <a:p>
                <a:pPr marL="800100" lvl="1"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n the example with OPTH database, the larger values of information gain is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Hence, the attribute should be chosen for splitting is “</a:t>
                </a:r>
                <a:r>
                  <a:rPr lang="en-US"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Use Type</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process of splitting on nodes is repeated for each branch of the evolving decision tree, and the final tree, which would look like is shown in the following slide and calculation is left for practice.</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9282" y="1079198"/>
                <a:ext cx="8861989" cy="5447645"/>
              </a:xfrm>
              <a:prstGeom prst="rect">
                <a:avLst/>
              </a:prstGeom>
              <a:blipFill rotWithShape="1">
                <a:blip r:embed="rId2"/>
                <a:stretch>
                  <a:fillRect l="-1376" r="-757"/>
                </a:stretch>
              </a:blipFill>
            </p:spPr>
            <p:txBody>
              <a:bodyPr/>
              <a:lstStyle/>
              <a:p>
                <a:r>
                  <a:rPr lang="en-IN">
                    <a:noFill/>
                  </a:rPr>
                  <a:t> </a:t>
                </a:r>
              </a:p>
            </p:txBody>
          </p:sp>
        </mc:Fallback>
      </mc:AlternateContent>
    </p:spTree>
    <p:extLst>
      <p:ext uri="{BB962C8B-B14F-4D97-AF65-F5344CB8AC3E}">
        <p14:creationId xmlns:p14="http://schemas.microsoft.com/office/powerpoint/2010/main" val="24272322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66</a:t>
            </a:fld>
            <a:endParaRPr lang="en-IN" dirty="0">
              <a:solidFill>
                <a:srgbClr val="04617B">
                  <a:shade val="90000"/>
                </a:srgbClr>
              </a:solidFill>
            </a:endParaRPr>
          </a:p>
        </p:txBody>
      </p:sp>
      <p:sp>
        <p:nvSpPr>
          <p:cNvPr id="9" name="Title 1"/>
          <p:cNvSpPr>
            <a:spLocks noGrp="1"/>
          </p:cNvSpPr>
          <p:nvPr>
            <p:ph type="title"/>
          </p:nvPr>
        </p:nvSpPr>
        <p:spPr>
          <a:xfrm>
            <a:off x="373280" y="-105530"/>
            <a:ext cx="8425339" cy="802594"/>
          </a:xfrm>
        </p:spPr>
        <p:txBody>
          <a:bodyPr>
            <a:normAutofit/>
          </a:bodyPr>
          <a:lstStyle/>
          <a:p>
            <a:r>
              <a:rPr lang="en-US" sz="4000" dirty="0">
                <a:solidFill>
                  <a:srgbClr val="A50021"/>
                </a:solidFill>
                <a:latin typeface="Times New Roman" pitchFamily="18" charset="0"/>
                <a:cs typeface="Times New Roman" pitchFamily="18" charset="0"/>
              </a:rPr>
              <a:t>Decision Tree Induction : ID3 Way</a:t>
            </a:r>
          </a:p>
        </p:txBody>
      </p:sp>
      <p:graphicFrame>
        <p:nvGraphicFramePr>
          <p:cNvPr id="2" name="Table 1"/>
          <p:cNvGraphicFramePr>
            <a:graphicFrameLocks noGrp="1"/>
          </p:cNvGraphicFramePr>
          <p:nvPr>
            <p:extLst>
              <p:ext uri="{D42A27DB-BD31-4B8C-83A1-F6EECF244321}">
                <p14:modId xmlns:p14="http://schemas.microsoft.com/office/powerpoint/2010/main" val="1637002820"/>
              </p:ext>
            </p:extLst>
          </p:nvPr>
        </p:nvGraphicFramePr>
        <p:xfrm>
          <a:off x="1153682" y="970662"/>
          <a:ext cx="1044425" cy="548689"/>
        </p:xfrm>
        <a:graphic>
          <a:graphicData uri="http://schemas.openxmlformats.org/drawingml/2006/table">
            <a:tbl>
              <a:tblPr firstRow="1" bandRow="1">
                <a:tableStyleId>{616DA210-FB5B-4158-B5E0-FEB733F419BA}</a:tableStyleId>
              </a:tblPr>
              <a:tblGrid>
                <a:gridCol w="208885">
                  <a:extLst>
                    <a:ext uri="{9D8B030D-6E8A-4147-A177-3AD203B41FA5}">
                      <a16:colId xmlns:a16="http://schemas.microsoft.com/office/drawing/2014/main" val="3370297100"/>
                    </a:ext>
                  </a:extLst>
                </a:gridCol>
                <a:gridCol w="208885">
                  <a:extLst>
                    <a:ext uri="{9D8B030D-6E8A-4147-A177-3AD203B41FA5}">
                      <a16:colId xmlns:a16="http://schemas.microsoft.com/office/drawing/2014/main" val="2109562090"/>
                    </a:ext>
                  </a:extLst>
                </a:gridCol>
                <a:gridCol w="208885">
                  <a:extLst>
                    <a:ext uri="{9D8B030D-6E8A-4147-A177-3AD203B41FA5}">
                      <a16:colId xmlns:a16="http://schemas.microsoft.com/office/drawing/2014/main" val="1616303892"/>
                    </a:ext>
                  </a:extLst>
                </a:gridCol>
                <a:gridCol w="208885">
                  <a:extLst>
                    <a:ext uri="{9D8B030D-6E8A-4147-A177-3AD203B41FA5}">
                      <a16:colId xmlns:a16="http://schemas.microsoft.com/office/drawing/2014/main" val="1760263187"/>
                    </a:ext>
                  </a:extLst>
                </a:gridCol>
                <a:gridCol w="208885">
                  <a:extLst>
                    <a:ext uri="{9D8B030D-6E8A-4147-A177-3AD203B41FA5}">
                      <a16:colId xmlns:a16="http://schemas.microsoft.com/office/drawing/2014/main" val="2678046275"/>
                    </a:ext>
                  </a:extLst>
                </a:gridCol>
              </a:tblGrid>
              <a:tr h="198290">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47354662"/>
                  </a:ext>
                </a:extLst>
              </a:tr>
              <a:tr h="335329">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603893516"/>
                  </a:ext>
                </a:extLst>
              </a:tr>
            </a:tbl>
          </a:graphicData>
        </a:graphic>
      </p:graphicFrame>
      <p:sp>
        <p:nvSpPr>
          <p:cNvPr id="3" name="Oval 2"/>
          <p:cNvSpPr/>
          <p:nvPr/>
        </p:nvSpPr>
        <p:spPr>
          <a:xfrm>
            <a:off x="538402" y="1854429"/>
            <a:ext cx="1119499"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Age</a:t>
            </a:r>
            <a:endParaRPr lang="en-US" sz="1600" dirty="0">
              <a:latin typeface="Cambria Math" panose="02040503050406030204" pitchFamily="18" charset="0"/>
              <a:ea typeface="Cambria Math" panose="02040503050406030204" pitchFamily="18" charset="0"/>
            </a:endParaRPr>
          </a:p>
        </p:txBody>
      </p:sp>
      <p:sp>
        <p:nvSpPr>
          <p:cNvPr id="8" name="Oval 7"/>
          <p:cNvSpPr/>
          <p:nvPr/>
        </p:nvSpPr>
        <p:spPr>
          <a:xfrm>
            <a:off x="2186699" y="1854429"/>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Eye-sight</a:t>
            </a:r>
            <a:endParaRPr lang="en-US" sz="1600" dirty="0">
              <a:latin typeface="Cambria Math" panose="02040503050406030204" pitchFamily="18" charset="0"/>
              <a:ea typeface="Cambria Math" panose="02040503050406030204" pitchFamily="18" charset="0"/>
            </a:endParaRPr>
          </a:p>
        </p:txBody>
      </p:sp>
      <p:sp>
        <p:nvSpPr>
          <p:cNvPr id="10" name="Oval 9"/>
          <p:cNvSpPr/>
          <p:nvPr/>
        </p:nvSpPr>
        <p:spPr>
          <a:xfrm>
            <a:off x="6463944" y="1854429"/>
            <a:ext cx="1796282"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Astigmatic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4366904" y="1145128"/>
                <a:ext cx="1427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𝑂𝑃𝑇𝐻</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366904" y="1145128"/>
                <a:ext cx="1427148" cy="369332"/>
              </a:xfrm>
              <a:prstGeom prst="rect">
                <a:avLst/>
              </a:prstGeom>
              <a:blipFill>
                <a:blip r:embed="rId2"/>
                <a:stretch>
                  <a:fillRect/>
                </a:stretch>
              </a:blipFill>
            </p:spPr>
            <p:txBody>
              <a:bodyPr/>
              <a:lstStyle/>
              <a:p>
                <a:r>
                  <a:rPr lang="en-US">
                    <a:noFill/>
                  </a:rPr>
                  <a:t> </a:t>
                </a:r>
              </a:p>
            </p:txBody>
          </p:sp>
        </mc:Fallback>
      </mc:AlternateContent>
      <p:cxnSp>
        <p:nvCxnSpPr>
          <p:cNvPr id="14" name="Straight Arrow Connector 13"/>
          <p:cNvCxnSpPr/>
          <p:nvPr/>
        </p:nvCxnSpPr>
        <p:spPr>
          <a:xfrm flipH="1">
            <a:off x="5063397" y="1459870"/>
            <a:ext cx="4273" cy="34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02307" y="1862975"/>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Use Type</a:t>
            </a:r>
            <a:endParaRPr lang="en-US" sz="1600" dirty="0">
              <a:latin typeface="Cambria Math" panose="02040503050406030204" pitchFamily="18" charset="0"/>
              <a:ea typeface="Cambria Math" panose="02040503050406030204" pitchFamily="18" charset="0"/>
            </a:endParaRPr>
          </a:p>
        </p:txBody>
      </p:sp>
      <p:cxnSp>
        <p:nvCxnSpPr>
          <p:cNvPr id="17" name="Straight Connector 16"/>
          <p:cNvCxnSpPr/>
          <p:nvPr/>
        </p:nvCxnSpPr>
        <p:spPr>
          <a:xfrm>
            <a:off x="5067662" y="2264664"/>
            <a:ext cx="0" cy="273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19218" y="2538093"/>
            <a:ext cx="3934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19218"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62161"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1391488839"/>
              </p:ext>
            </p:extLst>
          </p:nvPr>
        </p:nvGraphicFramePr>
        <p:xfrm>
          <a:off x="1953664" y="2852611"/>
          <a:ext cx="2601120" cy="3020393"/>
        </p:xfrm>
        <a:graphic>
          <a:graphicData uri="http://schemas.openxmlformats.org/drawingml/2006/table">
            <a:tbl>
              <a:tblPr firstRow="1" bandRow="1">
                <a:tableStyleId>{5C22544A-7EE6-4342-B048-85BDC9FD1C3A}</a:tableStyleId>
              </a:tblPr>
              <a:tblGrid>
                <a:gridCol w="520224">
                  <a:extLst>
                    <a:ext uri="{9D8B030D-6E8A-4147-A177-3AD203B41FA5}">
                      <a16:colId xmlns:a16="http://schemas.microsoft.com/office/drawing/2014/main" val="28594258"/>
                    </a:ext>
                  </a:extLst>
                </a:gridCol>
                <a:gridCol w="520224">
                  <a:extLst>
                    <a:ext uri="{9D8B030D-6E8A-4147-A177-3AD203B41FA5}">
                      <a16:colId xmlns:a16="http://schemas.microsoft.com/office/drawing/2014/main" val="2108994587"/>
                    </a:ext>
                  </a:extLst>
                </a:gridCol>
                <a:gridCol w="520224">
                  <a:extLst>
                    <a:ext uri="{9D8B030D-6E8A-4147-A177-3AD203B41FA5}">
                      <a16:colId xmlns:a16="http://schemas.microsoft.com/office/drawing/2014/main" val="3967316010"/>
                    </a:ext>
                  </a:extLst>
                </a:gridCol>
                <a:gridCol w="520224">
                  <a:extLst>
                    <a:ext uri="{9D8B030D-6E8A-4147-A177-3AD203B41FA5}">
                      <a16:colId xmlns:a16="http://schemas.microsoft.com/office/drawing/2014/main" val="518188873"/>
                    </a:ext>
                  </a:extLst>
                </a:gridCol>
                <a:gridCol w="520224">
                  <a:extLst>
                    <a:ext uri="{9D8B030D-6E8A-4147-A177-3AD203B41FA5}">
                      <a16:colId xmlns:a16="http://schemas.microsoft.com/office/drawing/2014/main" val="1044100026"/>
                    </a:ext>
                  </a:extLst>
                </a:gridCol>
              </a:tblGrid>
              <a:tr h="338153">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4168714707"/>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9059622"/>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239756448"/>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476915539"/>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646626105"/>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453163819"/>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92464877"/>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907007120"/>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438577966"/>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007239201"/>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185135325"/>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219560655"/>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137938562"/>
              </p:ext>
            </p:extLst>
          </p:nvPr>
        </p:nvGraphicFramePr>
        <p:xfrm>
          <a:off x="5846994" y="2852579"/>
          <a:ext cx="2413240" cy="3020388"/>
        </p:xfrm>
        <a:graphic>
          <a:graphicData uri="http://schemas.openxmlformats.org/drawingml/2006/table">
            <a:tbl>
              <a:tblPr firstRow="1" bandRow="1">
                <a:tableStyleId>{5C22544A-7EE6-4342-B048-85BDC9FD1C3A}</a:tableStyleId>
              </a:tblPr>
              <a:tblGrid>
                <a:gridCol w="482648">
                  <a:extLst>
                    <a:ext uri="{9D8B030D-6E8A-4147-A177-3AD203B41FA5}">
                      <a16:colId xmlns:a16="http://schemas.microsoft.com/office/drawing/2014/main" val="28594258"/>
                    </a:ext>
                  </a:extLst>
                </a:gridCol>
                <a:gridCol w="482648">
                  <a:extLst>
                    <a:ext uri="{9D8B030D-6E8A-4147-A177-3AD203B41FA5}">
                      <a16:colId xmlns:a16="http://schemas.microsoft.com/office/drawing/2014/main" val="2108994587"/>
                    </a:ext>
                  </a:extLst>
                </a:gridCol>
                <a:gridCol w="482648">
                  <a:extLst>
                    <a:ext uri="{9D8B030D-6E8A-4147-A177-3AD203B41FA5}">
                      <a16:colId xmlns:a16="http://schemas.microsoft.com/office/drawing/2014/main" val="3967316010"/>
                    </a:ext>
                  </a:extLst>
                </a:gridCol>
                <a:gridCol w="482648">
                  <a:extLst>
                    <a:ext uri="{9D8B030D-6E8A-4147-A177-3AD203B41FA5}">
                      <a16:colId xmlns:a16="http://schemas.microsoft.com/office/drawing/2014/main" val="518188873"/>
                    </a:ext>
                  </a:extLst>
                </a:gridCol>
                <a:gridCol w="482648">
                  <a:extLst>
                    <a:ext uri="{9D8B030D-6E8A-4147-A177-3AD203B41FA5}">
                      <a16:colId xmlns:a16="http://schemas.microsoft.com/office/drawing/2014/main" val="1044100026"/>
                    </a:ext>
                  </a:extLst>
                </a:gridCol>
              </a:tblGrid>
              <a:tr h="251699">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4168714707"/>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9059622"/>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239756448"/>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476915539"/>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646626105"/>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453163819"/>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92464877"/>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907007120"/>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53237712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828063407"/>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39011914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270870736"/>
                  </a:ext>
                </a:extLst>
              </a:tr>
            </a:tbl>
          </a:graphicData>
        </a:graphic>
      </p:graphicFrame>
      <mc:AlternateContent xmlns:mc="http://schemas.openxmlformats.org/markup-compatibility/2006" xmlns:a14="http://schemas.microsoft.com/office/drawing/2010/main">
        <mc:Choice Requires="a14">
          <p:sp>
            <p:nvSpPr>
              <p:cNvPr id="27" name="TextBox 26"/>
              <p:cNvSpPr txBox="1"/>
              <p:nvPr/>
            </p:nvSpPr>
            <p:spPr>
              <a:xfrm>
                <a:off x="1503535" y="1656003"/>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503535" y="1656003"/>
                <a:ext cx="230737" cy="369332"/>
              </a:xfrm>
              <a:prstGeom prst="rect">
                <a:avLst/>
              </a:prstGeom>
              <a:blipFill>
                <a:blip r:embed="rId3"/>
                <a:stretch>
                  <a:fillRect r="-432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491929" y="1688430"/>
                <a:ext cx="526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491929" y="1688430"/>
                <a:ext cx="5264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44868" y="1688430"/>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44857" y="1688430"/>
                <a:ext cx="230737" cy="369332"/>
              </a:xfrm>
              <a:prstGeom prst="rect">
                <a:avLst/>
              </a:prstGeom>
              <a:blipFill>
                <a:blip r:embed="rId5"/>
                <a:stretch>
                  <a:fillRect r="-39474"/>
                </a:stretch>
              </a:blipFill>
            </p:spPr>
            <p:txBody>
              <a:bodyPr/>
              <a:lstStyle/>
              <a:p>
                <a:r>
                  <a:rPr lang="en-US">
                    <a:noFill/>
                  </a:rPr>
                  <a:t> </a:t>
                </a:r>
              </a:p>
            </p:txBody>
          </p:sp>
        </mc:Fallback>
      </mc:AlternateContent>
      <p:sp>
        <p:nvSpPr>
          <p:cNvPr id="30" name="TextBox 29"/>
          <p:cNvSpPr txBox="1"/>
          <p:nvPr/>
        </p:nvSpPr>
        <p:spPr>
          <a:xfrm>
            <a:off x="5731309" y="1685846"/>
            <a:ext cx="675117" cy="369332"/>
          </a:xfrm>
          <a:prstGeom prst="rect">
            <a:avLst/>
          </a:prstGeom>
          <a:noFill/>
        </p:spPr>
        <p:txBody>
          <a:bodyPr wrap="square" rtlCol="0">
            <a:spAutoFit/>
          </a:bodyPr>
          <a:lstStyle/>
          <a:p>
            <a:r>
              <a:rPr lang="en-US" dirty="0">
                <a:solidFill>
                  <a:srgbClr val="FF0000"/>
                </a:solidFill>
                <a:latin typeface="Wingdings" panose="05000000000000000000" pitchFamily="2" charset="2"/>
                <a:sym typeface="Wingdings" panose="05000000000000000000" pitchFamily="2" charset="2"/>
              </a:rPr>
              <a:t></a:t>
            </a:r>
            <a:endParaRPr lang="en-US" dirty="0">
              <a:solidFill>
                <a:srgbClr val="FF0000"/>
              </a:solidFill>
              <a:latin typeface="Wingdings" panose="05000000000000000000" pitchFamily="2" charset="2"/>
            </a:endParaRPr>
          </a:p>
        </p:txBody>
      </p:sp>
      <mc:AlternateContent xmlns:mc="http://schemas.openxmlformats.org/markup-compatibility/2006" xmlns:a14="http://schemas.microsoft.com/office/drawing/2010/main">
        <mc:Choice Requires="a14">
          <p:sp>
            <p:nvSpPr>
              <p:cNvPr id="31" name="TextBox 30"/>
              <p:cNvSpPr txBox="1"/>
              <p:nvPr/>
            </p:nvSpPr>
            <p:spPr>
              <a:xfrm>
                <a:off x="3160284" y="2570563"/>
                <a:ext cx="1066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𝐹𝑟𝑒𝑞𝑢𝑒𝑛𝑡</m:t>
                      </m:r>
                      <m:r>
                        <a:rPr lang="en-US" sz="1400" i="1" dirty="0" smtClean="0">
                          <a:latin typeface="Cambria Math" panose="02040503050406030204" pitchFamily="18" charset="0"/>
                        </a:rPr>
                        <m:t>(1)</m:t>
                      </m:r>
                    </m:oMath>
                  </m:oMathPara>
                </a14:m>
                <a:endParaRPr lang="en-US"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160284" y="2570563"/>
                <a:ext cx="1041503" cy="215444"/>
              </a:xfrm>
              <a:prstGeom prst="rect">
                <a:avLst/>
              </a:prstGeom>
              <a:blipFill>
                <a:blip r:embed="rId6"/>
                <a:stretch>
                  <a:fillRect l="-5263" r="-526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7142515" y="2570563"/>
                <a:ext cx="6634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𝐿𝑒𝑠𝑠</m:t>
                      </m:r>
                      <m:r>
                        <a:rPr lang="en-US" sz="1400" i="1" dirty="0" smtClean="0">
                          <a:latin typeface="Cambria Math" panose="02040503050406030204" pitchFamily="18" charset="0"/>
                        </a:rPr>
                        <m:t>(</m:t>
                      </m:r>
                      <m:r>
                        <a:rPr lang="en-US" sz="1400" b="0" i="1" dirty="0" smtClean="0">
                          <a:latin typeface="Cambria Math" panose="02040503050406030204" pitchFamily="18" charset="0"/>
                        </a:rPr>
                        <m:t>2</m:t>
                      </m:r>
                      <m:r>
                        <a:rPr lang="en-US" sz="1400" i="1" dirty="0" smtClean="0">
                          <a:latin typeface="Cambria Math" panose="02040503050406030204" pitchFamily="18" charset="0"/>
                        </a:rPr>
                        <m:t>)</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7142515" y="2570563"/>
                <a:ext cx="648063" cy="215444"/>
              </a:xfrm>
              <a:prstGeom prst="rect">
                <a:avLst/>
              </a:prstGeom>
              <a:blipFill>
                <a:blip r:embed="rId7"/>
                <a:stretch>
                  <a:fillRect l="-5660" r="-8491"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183446" y="2524432"/>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1</m:t>
                      </m:r>
                    </m:oMath>
                  </m:oMathPara>
                </a14:m>
                <a:endParaRPr lang="en-US" sz="1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183446" y="2524396"/>
                <a:ext cx="780282"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187742" y="2549996"/>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b="0" i="1" dirty="0" smtClean="0">
                          <a:latin typeface="Cambria Math" panose="02040503050406030204" pitchFamily="18" charset="0"/>
                        </a:rPr>
                        <m:t>2</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187742" y="2549960"/>
                <a:ext cx="7802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36665" y="2214970"/>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436647" y="2214934"/>
                <a:ext cx="136072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2320321" y="2218565"/>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=0.395</m:t>
                      </m:r>
                    </m:oMath>
                  </m:oMathPara>
                </a14:m>
                <a:endParaRPr lang="en-US"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2320321" y="2218529"/>
                <a:ext cx="1360720"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04690" y="2222659"/>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904681" y="2222623"/>
                <a:ext cx="13607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80785" y="4015736"/>
                <a:ext cx="7827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80785" y="4015736"/>
                <a:ext cx="764568" cy="215444"/>
              </a:xfrm>
              <a:prstGeom prst="rect">
                <a:avLst/>
              </a:prstGeom>
              <a:blipFill>
                <a:blip r:embed="rId13"/>
                <a:stretch>
                  <a:fillRect l="-4800" r="-480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338652" y="3956631"/>
                <a:ext cx="7870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8338653" y="3956631"/>
                <a:ext cx="768736" cy="215444"/>
              </a:xfrm>
              <a:prstGeom prst="rect">
                <a:avLst/>
              </a:prstGeom>
              <a:blipFill>
                <a:blip r:embed="rId14"/>
                <a:stretch>
                  <a:fillRect l="-4762" r="-476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922833" y="950884"/>
                <a:ext cx="217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d>
                        <m:dPr>
                          <m:ctrlPr>
                            <a:rPr lang="en-US" b="1" i="1" smtClean="0">
                              <a:latin typeface="Cambria Math" panose="02040503050406030204" pitchFamily="18" charset="0"/>
                            </a:rPr>
                          </m:ctrlPr>
                        </m:dPr>
                        <m:e>
                          <m:r>
                            <a:rPr lang="en-US" b="1" i="1" smtClean="0">
                              <a:latin typeface="Cambria Math" panose="02040503050406030204" pitchFamily="18" charset="0"/>
                            </a:rPr>
                            <m:t>𝑶𝑷𝑻𝑯</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𝟑𝟐𝟔𝟏</m:t>
                      </m:r>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5922815" y="950848"/>
                <a:ext cx="2126416" cy="276999"/>
              </a:xfrm>
              <a:prstGeom prst="rect">
                <a:avLst/>
              </a:prstGeom>
              <a:blipFill>
                <a:blip r:embed="rId15"/>
                <a:stretch>
                  <a:fillRect l="-2299" r="-2586" b="-6667"/>
                </a:stretch>
              </a:blipFill>
            </p:spPr>
            <p:txBody>
              <a:bodyPr/>
              <a:lstStyle/>
              <a:p>
                <a:r>
                  <a:rPr lang="en-US">
                    <a:noFill/>
                  </a:rPr>
                  <a:t> </a:t>
                </a:r>
              </a:p>
            </p:txBody>
          </p:sp>
        </mc:Fallback>
      </mc:AlternateContent>
      <p:sp>
        <p:nvSpPr>
          <p:cNvPr id="12" name="Oval 11"/>
          <p:cNvSpPr/>
          <p:nvPr/>
        </p:nvSpPr>
        <p:spPr>
          <a:xfrm>
            <a:off x="1563452" y="6048550"/>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39" name="Oval 38"/>
          <p:cNvSpPr/>
          <p:nvPr/>
        </p:nvSpPr>
        <p:spPr>
          <a:xfrm>
            <a:off x="2764466" y="611152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0" name="Oval 39"/>
          <p:cNvSpPr/>
          <p:nvPr/>
        </p:nvSpPr>
        <p:spPr>
          <a:xfrm>
            <a:off x="3990987" y="6120366"/>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sp>
        <p:nvSpPr>
          <p:cNvPr id="44" name="Oval 43"/>
          <p:cNvSpPr/>
          <p:nvPr/>
        </p:nvSpPr>
        <p:spPr>
          <a:xfrm>
            <a:off x="5330728" y="612403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45" name="Oval 44"/>
          <p:cNvSpPr/>
          <p:nvPr/>
        </p:nvSpPr>
        <p:spPr>
          <a:xfrm>
            <a:off x="6531742" y="6187012"/>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6" name="Oval 45"/>
          <p:cNvSpPr/>
          <p:nvPr/>
        </p:nvSpPr>
        <p:spPr>
          <a:xfrm>
            <a:off x="7758258" y="6195852"/>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cxnSp>
        <p:nvCxnSpPr>
          <p:cNvPr id="16" name="Straight Connector 15"/>
          <p:cNvCxnSpPr>
            <a:endCxn id="40" idx="0"/>
          </p:cNvCxnSpPr>
          <p:nvPr/>
        </p:nvCxnSpPr>
        <p:spPr>
          <a:xfrm>
            <a:off x="3254234" y="5873003"/>
            <a:ext cx="1289113" cy="24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9" idx="0"/>
          </p:cNvCxnSpPr>
          <p:nvPr/>
        </p:nvCxnSpPr>
        <p:spPr>
          <a:xfrm flipH="1">
            <a:off x="3160284" y="5873003"/>
            <a:ext cx="93940" cy="23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2" idx="0"/>
          </p:cNvCxnSpPr>
          <p:nvPr/>
        </p:nvCxnSpPr>
        <p:spPr>
          <a:xfrm flipH="1">
            <a:off x="1959270" y="5872966"/>
            <a:ext cx="1294954" cy="17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45" idx="0"/>
          </p:cNvCxnSpPr>
          <p:nvPr/>
        </p:nvCxnSpPr>
        <p:spPr>
          <a:xfrm flipH="1">
            <a:off x="6927578" y="5872966"/>
            <a:ext cx="134601" cy="3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6" idx="2"/>
            <a:endCxn id="44" idx="0"/>
          </p:cNvCxnSpPr>
          <p:nvPr/>
        </p:nvCxnSpPr>
        <p:spPr>
          <a:xfrm flipH="1">
            <a:off x="5726564" y="5873003"/>
            <a:ext cx="1327060" cy="25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46" idx="0"/>
          </p:cNvCxnSpPr>
          <p:nvPr/>
        </p:nvCxnSpPr>
        <p:spPr>
          <a:xfrm>
            <a:off x="7053613" y="5873001"/>
            <a:ext cx="1257007" cy="3228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1871907" y="5872965"/>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1871892" y="5872965"/>
                <a:ext cx="161198" cy="215444"/>
              </a:xfrm>
              <a:prstGeom prst="rect">
                <a:avLst/>
              </a:prstGeom>
              <a:blipFill>
                <a:blip r:embed="rId16"/>
                <a:stretch>
                  <a:fillRect l="-11111" r="-7407"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024147" y="5922814"/>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024147" y="5922814"/>
                <a:ext cx="161198" cy="215444"/>
              </a:xfrm>
              <a:prstGeom prst="rect">
                <a:avLst/>
              </a:prstGeom>
              <a:blipFill>
                <a:blip r:embed="rId16"/>
                <a:stretch>
                  <a:fillRect l="-11111" r="-740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492622" y="5921387"/>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4492604" y="5921387"/>
                <a:ext cx="161198" cy="215444"/>
              </a:xfrm>
              <a:prstGeom prst="rect">
                <a:avLst/>
              </a:prstGeom>
              <a:blipFill>
                <a:blip r:embed="rId16"/>
                <a:stretch>
                  <a:fillRect l="-11538" r="-11538"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627773" y="5937056"/>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5627773" y="5937056"/>
                <a:ext cx="161198" cy="215444"/>
              </a:xfrm>
              <a:prstGeom prst="rect">
                <a:avLst/>
              </a:prstGeom>
              <a:blipFill>
                <a:blip r:embed="rId16"/>
                <a:stretch>
                  <a:fillRect l="-11111" r="-740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6822762" y="5969812"/>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6822762" y="5969812"/>
                <a:ext cx="161198" cy="215444"/>
              </a:xfrm>
              <a:prstGeom prst="rect">
                <a:avLst/>
              </a:prstGeom>
              <a:blipFill>
                <a:blip r:embed="rId16"/>
                <a:stretch>
                  <a:fillRect l="-11111" r="-7407"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222849" y="5985478"/>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222849" y="5985478"/>
                <a:ext cx="161198" cy="215444"/>
              </a:xfrm>
              <a:prstGeom prst="rect">
                <a:avLst/>
              </a:prstGeom>
              <a:blipFill>
                <a:blip r:embed="rId16"/>
                <a:stretch>
                  <a:fillRect l="-11538" r="-11538"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657901" y="634219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657883" y="6342162"/>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861438" y="640913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2861420" y="6409102"/>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4244437" y="6441894"/>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4244419" y="6441858"/>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5456514" y="6431923"/>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5" name="TextBox 64"/>
              <p:cNvSpPr txBox="1">
                <a:spLocks noRot="1" noChangeAspect="1" noMove="1" noResize="1" noEditPoints="1" noAdjustHandles="1" noChangeArrowheads="1" noChangeShapeType="1" noTextEdit="1"/>
              </p:cNvSpPr>
              <p:nvPr/>
            </p:nvSpPr>
            <p:spPr>
              <a:xfrm>
                <a:off x="5456496" y="6431887"/>
                <a:ext cx="57221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625864" y="649031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6625845" y="6490282"/>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8070106" y="649031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8070087" y="6490283"/>
                <a:ext cx="57221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891242" y="2202726"/>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=0.3770</m:t>
                      </m:r>
                    </m:oMath>
                  </m:oMathPara>
                </a14:m>
                <a:endParaRPr lang="en-US" sz="1400" dirty="0"/>
              </a:p>
            </p:txBody>
          </p:sp>
        </mc:Choice>
        <mc:Fallback xmlns="">
          <p:sp>
            <p:nvSpPr>
              <p:cNvPr id="68" name="TextBox 67"/>
              <p:cNvSpPr txBox="1">
                <a:spLocks noRot="1" noChangeAspect="1" noMove="1" noResize="1" noEditPoints="1" noAdjustHandles="1" noChangeArrowheads="1" noChangeShapeType="1" noTextEdit="1"/>
              </p:cNvSpPr>
              <p:nvPr/>
            </p:nvSpPr>
            <p:spPr>
              <a:xfrm>
                <a:off x="6891235" y="2202690"/>
                <a:ext cx="1360720" cy="307777"/>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031585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67</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527143" y="1384455"/>
                <a:ext cx="8251115" cy="3293209"/>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Calculation of entropy for each table and hence information gain for a particular split appears tedious (at least manually)! </a:t>
                </a:r>
              </a:p>
              <a:p>
                <a:pPr marL="1257300" lvl="2" indent="-342900" algn="just">
                  <a:buClr>
                    <a:schemeClr val="accent3"/>
                  </a:buClr>
                  <a:buSzPct val="150000"/>
                  <a:buFont typeface="Arial" pitchFamily="34" charset="0"/>
                  <a:buChar char="•"/>
                </a:pPr>
                <a:endParaRPr lang="en-US" sz="1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As an alternative, we discuss </a:t>
                </a:r>
                <a:r>
                  <a:rPr lang="en-US" sz="2000" b="1" dirty="0" smtClean="0">
                    <a:solidFill>
                      <a:srgbClr val="0B5ED7"/>
                    </a:solidFill>
                    <a:latin typeface="Times New Roman" panose="02020603050405020304" pitchFamily="18" charset="0"/>
                    <a:cs typeface="Times New Roman" panose="02020603050405020304" pitchFamily="18" charset="0"/>
                  </a:rPr>
                  <a:t>a short-cut method </a:t>
                </a:r>
                <a:r>
                  <a:rPr lang="en-US" sz="2000" dirty="0" smtClean="0">
                    <a:latin typeface="Times New Roman" panose="02020603050405020304" pitchFamily="18" charset="0"/>
                    <a:cs typeface="Times New Roman" panose="02020603050405020304" pitchFamily="18" charset="0"/>
                  </a:rPr>
                  <a:t>of doing the same using a special data structure called </a:t>
                </a:r>
                <a:r>
                  <a:rPr lang="en-US" sz="2000" b="1" dirty="0" smtClean="0">
                    <a:solidFill>
                      <a:srgbClr val="CC3300"/>
                    </a:solidFill>
                    <a:latin typeface="Times New Roman" panose="02020603050405020304" pitchFamily="18" charset="0"/>
                    <a:cs typeface="Times New Roman" panose="02020603050405020304" pitchFamily="18" charset="0"/>
                  </a:rPr>
                  <a:t>Frequency Table.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b="1" dirty="0">
                    <a:solidFill>
                      <a:srgbClr val="A50021"/>
                    </a:solidFill>
                    <a:latin typeface="Times New Roman" panose="02020603050405020304" pitchFamily="18" charset="0"/>
                    <a:cs typeface="Times New Roman" panose="02020603050405020304" pitchFamily="18" charset="0"/>
                  </a:rPr>
                  <a:t>Frequency </a:t>
                </a:r>
                <a:r>
                  <a:rPr lang="en-US" sz="2000" b="1" dirty="0" smtClean="0">
                    <a:solidFill>
                      <a:srgbClr val="A50021"/>
                    </a:solidFill>
                    <a:latin typeface="Times New Roman" panose="02020603050405020304" pitchFamily="18" charset="0"/>
                    <a:cs typeface="Times New Roman" panose="02020603050405020304" pitchFamily="18" charset="0"/>
                  </a:rPr>
                  <a:t>Table</a:t>
                </a:r>
                <a:r>
                  <a:rPr lang="en-US" sz="2000" dirty="0" smtClean="0">
                    <a:latin typeface="Times New Roman" panose="02020603050405020304" pitchFamily="18" charset="0"/>
                    <a:cs typeface="Times New Roman" panose="02020603050405020304" pitchFamily="18" charset="0"/>
                  </a:rPr>
                  <a:t>: Suppose,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𝑋</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𝑛</m:t>
                        </m:r>
                      </m:sub>
                    </m:sSub>
                    <m:r>
                      <a:rPr lang="en-US" sz="2000" b="0" i="1" smtClean="0">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denotes an attribute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𝑑𝑖𝑓𝑓𝑒𝑟𝑒𝑛𝑡</m:t>
                    </m:r>
                  </m:oMath>
                </a14:m>
                <a:r>
                  <a:rPr lang="en-US" sz="2000" dirty="0" smtClean="0">
                    <a:latin typeface="Times New Roman" panose="02020603050405020304" pitchFamily="18" charset="0"/>
                    <a:cs typeface="Times New Roman" panose="02020603050405020304" pitchFamily="18" charset="0"/>
                  </a:rPr>
                  <a:t> attribute values in it. For a given database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there are a set of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𝑐𝑙𝑎𝑠𝑠𝑒𝑠</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say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𝐶</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Given this, a frequency table will look like as follows. </a:t>
                </a:r>
              </a:p>
              <a:p>
                <a:pPr marL="285750" indent="-285750" algn="just">
                  <a:buClr>
                    <a:schemeClr val="accent3"/>
                  </a:buClr>
                  <a:buSzPct val="150000"/>
                  <a:buFont typeface="Arial" pitchFamily="34" charset="0"/>
                  <a:buChar char="•"/>
                </a:pPr>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7125" y="1384419"/>
                <a:ext cx="8251115" cy="3293209"/>
              </a:xfrm>
              <a:prstGeom prst="rect">
                <a:avLst/>
              </a:prstGeom>
              <a:blipFill rotWithShape="1">
                <a:blip r:embed="rId2"/>
                <a:stretch>
                  <a:fillRect l="-1477" t="-5000" r="-739"/>
                </a:stretch>
              </a:blipFill>
            </p:spPr>
            <p:txBody>
              <a:bodyPr/>
              <a:lstStyle/>
              <a:p>
                <a:r>
                  <a:rPr lang="en-IN">
                    <a:noFill/>
                  </a:rPr>
                  <a:t> </a:t>
                </a:r>
              </a:p>
            </p:txBody>
          </p:sp>
        </mc:Fallback>
      </mc:AlternateContent>
    </p:spTree>
    <p:extLst>
      <p:ext uri="{BB962C8B-B14F-4D97-AF65-F5344CB8AC3E}">
        <p14:creationId xmlns:p14="http://schemas.microsoft.com/office/powerpoint/2010/main" val="12265417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68</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val="2854378558"/>
                        </a:ext>
                      </a:extLst>
                    </a:gridCol>
                    <a:gridCol w="799380">
                      <a:extLst>
                        <a:ext uri="{9D8B030D-6E8A-4147-A177-3AD203B41FA5}">
                          <a16:colId xmlns:a16="http://schemas.microsoft.com/office/drawing/2014/main" val="2912208585"/>
                        </a:ext>
                      </a:extLst>
                    </a:gridCol>
                    <a:gridCol w="799380">
                      <a:extLst>
                        <a:ext uri="{9D8B030D-6E8A-4147-A177-3AD203B41FA5}">
                          <a16:colId xmlns:a16="http://schemas.microsoft.com/office/drawing/2014/main" val="3999052595"/>
                        </a:ext>
                      </a:extLst>
                    </a:gridCol>
                    <a:gridCol w="799380">
                      <a:extLst>
                        <a:ext uri="{9D8B030D-6E8A-4147-A177-3AD203B41FA5}">
                          <a16:colId xmlns:a16="http://schemas.microsoft.com/office/drawing/2014/main" val="4289638809"/>
                        </a:ext>
                      </a:extLst>
                    </a:gridCol>
                    <a:gridCol w="799380">
                      <a:extLst>
                        <a:ext uri="{9D8B030D-6E8A-4147-A177-3AD203B41FA5}">
                          <a16:colId xmlns:a16="http://schemas.microsoft.com/office/drawing/2014/main" val="2027938036"/>
                        </a:ext>
                      </a:extLst>
                    </a:gridCol>
                    <a:gridCol w="799380">
                      <a:extLst>
                        <a:ext uri="{9D8B030D-6E8A-4147-A177-3AD203B41FA5}">
                          <a16:colId xmlns:a16="http://schemas.microsoft.com/office/drawing/2014/main" val="3693951463"/>
                        </a:ext>
                      </a:extLst>
                    </a:gridCol>
                    <a:gridCol w="799380">
                      <a:extLst>
                        <a:ext uri="{9D8B030D-6E8A-4147-A177-3AD203B41FA5}">
                          <a16:colId xmlns:a16="http://schemas.microsoft.com/office/drawing/2014/main" val="369771205"/>
                        </a:ext>
                      </a:extLst>
                    </a:gridCol>
                  </a:tblGrid>
                  <a:tr h="336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nchor="ctr"/>
                    </a:tc>
                    <a:extLst>
                      <a:ext uri="{0D108BD9-81ED-4DB2-BD59-A6C34878D82A}">
                        <a16:rowId xmlns:a16="http://schemas.microsoft.com/office/drawing/2014/main" val="3236361667"/>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24475162"/>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749340817"/>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40914422"/>
                      </a:ext>
                    </a:extLst>
                  </a:tr>
                  <a:tr h="3571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𝑓</m:t>
                                    </m:r>
                                  </m:e>
                                  <m:sub>
                                    <m:r>
                                      <a:rPr lang="en-US" b="0" i="1" smtClean="0">
                                        <a:latin typeface="Cambria Math" panose="02040503050406030204" pitchFamily="18" charset="0"/>
                                        <a:cs typeface="Times New Roman" panose="02020603050405020304" pitchFamily="18" charset="0"/>
                                      </a:rPr>
                                      <m:t>𝑖𝑗</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560646188"/>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841870981"/>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𝑘</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56441139"/>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xmlns="" xmlns:a14="http://schemas.microsoft.com/office/drawing/2010/main" val="2854378558"/>
                        </a:ext>
                      </a:extLst>
                    </a:gridCol>
                    <a:gridCol w="799380">
                      <a:extLst>
                        <a:ext uri="{9D8B030D-6E8A-4147-A177-3AD203B41FA5}">
                          <a16:colId xmlns:a16="http://schemas.microsoft.com/office/drawing/2014/main" xmlns="" xmlns:a14="http://schemas.microsoft.com/office/drawing/2010/main" val="2912208585"/>
                        </a:ext>
                      </a:extLst>
                    </a:gridCol>
                    <a:gridCol w="799380">
                      <a:extLst>
                        <a:ext uri="{9D8B030D-6E8A-4147-A177-3AD203B41FA5}">
                          <a16:colId xmlns:a16="http://schemas.microsoft.com/office/drawing/2014/main" xmlns="" xmlns:a14="http://schemas.microsoft.com/office/drawing/2010/main" val="3999052595"/>
                        </a:ext>
                      </a:extLst>
                    </a:gridCol>
                    <a:gridCol w="799380">
                      <a:extLst>
                        <a:ext uri="{9D8B030D-6E8A-4147-A177-3AD203B41FA5}">
                          <a16:colId xmlns:a16="http://schemas.microsoft.com/office/drawing/2014/main" xmlns="" xmlns:a14="http://schemas.microsoft.com/office/drawing/2010/main" val="4289638809"/>
                        </a:ext>
                      </a:extLst>
                    </a:gridCol>
                    <a:gridCol w="799380">
                      <a:extLst>
                        <a:ext uri="{9D8B030D-6E8A-4147-A177-3AD203B41FA5}">
                          <a16:colId xmlns:a16="http://schemas.microsoft.com/office/drawing/2014/main" xmlns="" xmlns:a14="http://schemas.microsoft.com/office/drawing/2010/main" val="2027938036"/>
                        </a:ext>
                      </a:extLst>
                    </a:gridCol>
                    <a:gridCol w="799380">
                      <a:extLst>
                        <a:ext uri="{9D8B030D-6E8A-4147-A177-3AD203B41FA5}">
                          <a16:colId xmlns:a16="http://schemas.microsoft.com/office/drawing/2014/main" xmlns="" xmlns:a14="http://schemas.microsoft.com/office/drawing/2010/main" val="3693951463"/>
                        </a:ext>
                      </a:extLst>
                    </a:gridCol>
                    <a:gridCol w="799380">
                      <a:extLst>
                        <a:ext uri="{9D8B030D-6E8A-4147-A177-3AD203B41FA5}">
                          <a16:colId xmlns:a16="http://schemas.microsoft.com/office/drawing/2014/main" xmlns="" xmlns:a14="http://schemas.microsoft.com/office/drawing/2010/main" val="369771205"/>
                        </a:ext>
                      </a:extLst>
                    </a:gridCol>
                  </a:tblGrid>
                  <a:tr h="36576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2"/>
                          <a:stretch>
                            <a:fillRect l="-100000" r="-501527" b="-606667"/>
                          </a:stretch>
                        </a:blipFill>
                      </a:tcPr>
                    </a:tc>
                    <a:tc>
                      <a:txBody>
                        <a:bodyPr/>
                        <a:lstStyle/>
                        <a:p>
                          <a:endParaRPr lang="en-US"/>
                        </a:p>
                      </a:txBody>
                      <a:tcPr anchor="ctr">
                        <a:blipFill rotWithShape="1">
                          <a:blip r:embed="rId2"/>
                          <a:stretch>
                            <a:fillRect l="-200000" r="-401527" b="-606667"/>
                          </a:stretch>
                        </a:blipFill>
                      </a:tcPr>
                    </a:tc>
                    <a:tc>
                      <a:txBody>
                        <a:bodyPr/>
                        <a:lstStyle/>
                        <a:p>
                          <a:pPr algn="ctr"/>
                          <a:endParaRPr lang="en-US" dirty="0"/>
                        </a:p>
                      </a:txBody>
                      <a:tcPr anchor="ctr"/>
                    </a:tc>
                    <a:tc>
                      <a:txBody>
                        <a:bodyPr/>
                        <a:lstStyle/>
                        <a:p>
                          <a:endParaRPr lang="en-US"/>
                        </a:p>
                      </a:txBody>
                      <a:tcPr anchor="ctr">
                        <a:blipFill rotWithShape="1">
                          <a:blip r:embed="rId2"/>
                          <a:stretch>
                            <a:fillRect l="-400763" r="-200763" b="-606667"/>
                          </a:stretch>
                        </a:blipFill>
                      </a:tcPr>
                    </a:tc>
                    <a:tc>
                      <a:txBody>
                        <a:bodyPr/>
                        <a:lstStyle/>
                        <a:p>
                          <a:pPr algn="ctr"/>
                          <a:endParaRPr lang="en-US"/>
                        </a:p>
                      </a:txBody>
                      <a:tcPr anchor="ctr"/>
                    </a:tc>
                    <a:tc>
                      <a:txBody>
                        <a:bodyPr/>
                        <a:lstStyle/>
                        <a:p>
                          <a:endParaRPr lang="en-US"/>
                        </a:p>
                      </a:txBody>
                      <a:tcPr anchor="ctr">
                        <a:blipFill rotWithShape="1">
                          <a:blip r:embed="rId2"/>
                          <a:stretch>
                            <a:fillRect l="-600763" r="-763" b="-606667"/>
                          </a:stretch>
                        </a:blipFill>
                      </a:tcPr>
                    </a:tc>
                    <a:extLst>
                      <a:ext uri="{0D108BD9-81ED-4DB2-BD59-A6C34878D82A}">
                        <a16:rowId xmlns:a16="http://schemas.microsoft.com/office/drawing/2014/main" xmlns="" xmlns:a14="http://schemas.microsoft.com/office/drawing/2010/main" val="3236361667"/>
                      </a:ext>
                    </a:extLst>
                  </a:tr>
                  <a:tr h="365760">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2"/>
                          <a:stretch>
                            <a:fillRect t="-100000" r="-601527" b="-50666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224475162"/>
                      </a:ext>
                    </a:extLst>
                  </a:tr>
                  <a:tr h="365760">
                    <a:tc>
                      <a:txBody>
                        <a:bodyPr/>
                        <a:lstStyle/>
                        <a:p>
                          <a:endParaRPr lang="en-US"/>
                        </a:p>
                      </a:txBody>
                      <a:tcPr anchor="ctr">
                        <a:blipFill rotWithShape="1">
                          <a:blip r:embed="rId2"/>
                          <a:stretch>
                            <a:fillRect t="-200000" r="-601527" b="-40666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749340817"/>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2140914422"/>
                      </a:ext>
                    </a:extLst>
                  </a:tr>
                  <a:tr h="387858">
                    <a:tc>
                      <a:txBody>
                        <a:bodyPr/>
                        <a:lstStyle/>
                        <a:p>
                          <a:endParaRPr lang="en-US"/>
                        </a:p>
                      </a:txBody>
                      <a:tcPr anchor="ctr">
                        <a:blipFill rotWithShape="1">
                          <a:blip r:embed="rId2"/>
                          <a:stretch>
                            <a:fillRect t="-375000" r="-601527" b="-187500"/>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endParaRPr lang="en-US"/>
                        </a:p>
                      </a:txBody>
                      <a:tcPr anchor="ctr">
                        <a:blipFill rotWithShape="1">
                          <a:blip r:embed="rId2"/>
                          <a:stretch>
                            <a:fillRect l="-400763" t="-375000" r="-200763" b="-187500"/>
                          </a:stretch>
                        </a:blip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560646188"/>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3841870981"/>
                      </a:ext>
                    </a:extLst>
                  </a:tr>
                  <a:tr h="365760">
                    <a:tc>
                      <a:txBody>
                        <a:bodyPr/>
                        <a:lstStyle/>
                        <a:p>
                          <a:endParaRPr lang="en-US"/>
                        </a:p>
                      </a:txBody>
                      <a:tcPr anchor="ctr">
                        <a:blipFill rotWithShape="1">
                          <a:blip r:embed="rId2"/>
                          <a:stretch>
                            <a:fillRect t="-606667" r="-60152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156441139"/>
                      </a:ext>
                    </a:extLst>
                  </a:tr>
                </a:tbl>
              </a:graphicData>
            </a:graphic>
          </p:graphicFrame>
        </mc:Fallback>
      </mc:AlternateContent>
      <p:cxnSp>
        <p:nvCxnSpPr>
          <p:cNvPr id="7" name="Straight Connector 6"/>
          <p:cNvCxnSpPr/>
          <p:nvPr/>
        </p:nvCxnSpPr>
        <p:spPr>
          <a:xfrm>
            <a:off x="1085405" y="3434848"/>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1059768"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291641" y="2372749"/>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flipV="1">
            <a:off x="4888300" y="238841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V="1">
            <a:off x="3298779" y="2755886"/>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V="1">
            <a:off x="3291640" y="311477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V="1">
            <a:off x="3291639" y="349093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3291638" y="384926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V="1">
            <a:off x="3298779" y="426065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3291637" y="463681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p:cNvCxnSpPr/>
          <p:nvPr/>
        </p:nvCxnSpPr>
        <p:spPr>
          <a:xfrm flipV="1">
            <a:off x="4888300" y="2760384"/>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a:xfrm flipV="1">
            <a:off x="4888300" y="3132355"/>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4877152" y="3499480"/>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flipV="1">
            <a:off x="4888300" y="3876297"/>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flipV="1">
            <a:off x="4888300" y="4269198"/>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V="1">
            <a:off x="4888300" y="4636461"/>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1863072"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2674926"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4247348" y="339242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5852537" y="3432425"/>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1863072" y="4167696"/>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a:off x="2674926"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4247348" y="4142322"/>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5853961" y="418231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rot="16200000">
            <a:off x="8873" y="3495233"/>
            <a:ext cx="948233" cy="378116"/>
          </a:xfrm>
          <a:prstGeom prst="rect">
            <a:avLst/>
          </a:prstGeom>
          <a:noFill/>
        </p:spPr>
        <p:txBody>
          <a:bodyPr wrap="square" rtlCol="0">
            <a:spAutoFit/>
          </a:bodyPr>
          <a:lstStyle/>
          <a:p>
            <a:r>
              <a:rPr lang="en-US" dirty="0" smtClean="0"/>
              <a:t>Class</a:t>
            </a:r>
            <a:endParaRPr lang="en-US" dirty="0"/>
          </a:p>
        </p:txBody>
      </p:sp>
      <mc:AlternateContent xmlns:mc="http://schemas.openxmlformats.org/markup-compatibility/2006" xmlns:a14="http://schemas.microsoft.com/office/drawing/2010/main">
        <mc:Choice Requires="a14">
          <p:sp>
            <p:nvSpPr>
              <p:cNvPr id="36" name="TextBox 35"/>
              <p:cNvSpPr txBox="1"/>
              <p:nvPr/>
            </p:nvSpPr>
            <p:spPr>
              <a:xfrm>
                <a:off x="3079570" y="1925794"/>
                <a:ext cx="1112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𝑋</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079570" y="1925794"/>
                <a:ext cx="1112058"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490579" y="2764433"/>
                <a:ext cx="3119194" cy="2045175"/>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rows = Number of classes</a:t>
                </a:r>
              </a:p>
              <a:p>
                <a:pPr marL="1200150" lvl="2"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columns = Number of attribute values</a:t>
                </a:r>
              </a:p>
              <a:p>
                <a:pPr marL="285750"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𝑖𝑗</m:t>
                        </m:r>
                      </m:sub>
                    </m:sSub>
                  </m:oMath>
                </a14:m>
                <a:r>
                  <a:rPr lang="en-US" dirty="0" smtClean="0">
                    <a:latin typeface="Times New Roman" panose="02020603050405020304" pitchFamily="18" charset="0"/>
                    <a:cs typeface="Times New Roman" panose="02020603050405020304" pitchFamily="18" charset="0"/>
                  </a:rPr>
                  <a:t> = Frequency of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smtClean="0">
                    <a:latin typeface="Times New Roman" panose="02020603050405020304" pitchFamily="18" charset="0"/>
                    <a:cs typeface="Times New Roman" panose="02020603050405020304" pitchFamily="18" charset="0"/>
                  </a:rPr>
                  <a:t> for class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490579" y="2764432"/>
                <a:ext cx="3119194" cy="2045175"/>
              </a:xfrm>
              <a:prstGeom prst="rect">
                <a:avLst/>
              </a:prstGeom>
              <a:blipFill rotWithShape="1">
                <a:blip r:embed="rId4"/>
                <a:stretch>
                  <a:fillRect l="-1370" t="-1488" b="-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7645" y="5100720"/>
                <a:ext cx="6187155"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Assume that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smtClean="0">
                    <a:latin typeface="Times New Roman" panose="02020603050405020304" pitchFamily="18" charset="0"/>
                    <a:cs typeface="Times New Roman" panose="02020603050405020304" pitchFamily="18" charset="0"/>
                  </a:rPr>
                  <a:t>, the number of total instances of </a:t>
                </a:r>
                <a14:m>
                  <m:oMath xmlns:m="http://schemas.openxmlformats.org/officeDocument/2006/math">
                    <m:r>
                      <a:rPr lang="en-US" i="1" dirty="0" smtClean="0">
                        <a:latin typeface="Cambria Math" panose="02040503050406030204" pitchFamily="18" charset="0"/>
                      </a:rPr>
                      <m:t>𝐷</m:t>
                    </m:r>
                  </m:oMath>
                </a14:m>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7638" y="5100720"/>
                <a:ext cx="6187155" cy="369332"/>
              </a:xfrm>
              <a:prstGeom prst="rect">
                <a:avLst/>
              </a:prstGeom>
              <a:blipFill rotWithShape="1">
                <a:blip r:embed="rId5"/>
                <a:stretch>
                  <a:fillRect l="-888" t="-8333" b="-26667"/>
                </a:stretch>
              </a:blipFill>
            </p:spPr>
            <p:txBody>
              <a:bodyPr/>
              <a:lstStyle/>
              <a:p>
                <a:r>
                  <a:rPr lang="en-IN">
                    <a:noFill/>
                  </a:rPr>
                  <a:t> </a:t>
                </a:r>
              </a:p>
            </p:txBody>
          </p:sp>
        </mc:Fallback>
      </mc:AlternateContent>
    </p:spTree>
    <p:extLst>
      <p:ext uri="{BB962C8B-B14F-4D97-AF65-F5344CB8AC3E}">
        <p14:creationId xmlns:p14="http://schemas.microsoft.com/office/powerpoint/2010/main" val="39432969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9" name="Title 1"/>
          <p:cNvSpPr>
            <a:spLocks noGrp="1"/>
          </p:cNvSpPr>
          <p:nvPr>
            <p:ph type="title"/>
          </p:nvPr>
        </p:nvSpPr>
        <p:spPr>
          <a:xfrm>
            <a:off x="468073" y="398673"/>
            <a:ext cx="8425339" cy="802594"/>
          </a:xfrm>
        </p:spPr>
        <p:txBody>
          <a:bodyPr>
            <a:normAutofit/>
          </a:bodyPr>
          <a:lstStyle/>
          <a:p>
            <a:pPr algn="just"/>
            <a:r>
              <a:rPr lang="en-US" sz="4000" dirty="0" smtClean="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Frequency Table</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1642330"/>
            <a:ext cx="8829727" cy="3939540"/>
          </a:xfrm>
          <a:prstGeom prst="rect">
            <a:avLst/>
          </a:prstGeom>
          <a:noFill/>
        </p:spPr>
        <p:txBody>
          <a:bodyPr wrap="square" rtlCol="0">
            <a:spAutoFit/>
          </a:bodyPr>
          <a:lstStyle/>
          <a:p>
            <a:pPr algn="just"/>
            <a:r>
              <a:rPr lang="en-US" sz="2000" b="1" dirty="0" smtClean="0">
                <a:solidFill>
                  <a:srgbClr val="0B5ED7"/>
                </a:solidFill>
                <a:latin typeface="Times New Roman" panose="02020603050405020304" pitchFamily="18" charset="0"/>
                <a:cs typeface="Times New Roman" panose="02020603050405020304" pitchFamily="18" charset="0"/>
              </a:rPr>
              <a:t>Example 9.12 :     OTPH  Dataset</a:t>
            </a:r>
          </a:p>
          <a:p>
            <a:pPr algn="just"/>
            <a:endParaRPr lang="en-US" sz="10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With reference to OPTH dataset, and for the attribute Age, the frequency table would look like</a:t>
            </a: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ctr"/>
            <a:r>
              <a:rPr lang="en-US" dirty="0" smtClean="0">
                <a:solidFill>
                  <a:srgbClr val="0B5ED7"/>
                </a:solidFill>
                <a:latin typeface="Times New Roman" panose="02020603050405020304" pitchFamily="18" charset="0"/>
                <a:cs typeface="Times New Roman" panose="02020603050405020304" pitchFamily="18" charset="0"/>
              </a:rPr>
              <a:t>Column Sums</a:t>
            </a:r>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60806897"/>
              </p:ext>
            </p:extLst>
          </p:nvPr>
        </p:nvGraphicFramePr>
        <p:xfrm>
          <a:off x="1722082" y="2855648"/>
          <a:ext cx="6240990" cy="2123440"/>
        </p:xfrm>
        <a:graphic>
          <a:graphicData uri="http://schemas.openxmlformats.org/drawingml/2006/table">
            <a:tbl>
              <a:tblPr firstRow="1" bandRow="1">
                <a:tableStyleId>{D7AC3CCA-C797-4891-BE02-D94E43425B78}</a:tableStyleId>
              </a:tblPr>
              <a:tblGrid>
                <a:gridCol w="1248198">
                  <a:extLst>
                    <a:ext uri="{9D8B030D-6E8A-4147-A177-3AD203B41FA5}">
                      <a16:colId xmlns:a16="http://schemas.microsoft.com/office/drawing/2014/main" val="3315055877"/>
                    </a:ext>
                  </a:extLst>
                </a:gridCol>
                <a:gridCol w="1248198">
                  <a:extLst>
                    <a:ext uri="{9D8B030D-6E8A-4147-A177-3AD203B41FA5}">
                      <a16:colId xmlns:a16="http://schemas.microsoft.com/office/drawing/2014/main" val="4050518436"/>
                    </a:ext>
                  </a:extLst>
                </a:gridCol>
                <a:gridCol w="1248198">
                  <a:extLst>
                    <a:ext uri="{9D8B030D-6E8A-4147-A177-3AD203B41FA5}">
                      <a16:colId xmlns:a16="http://schemas.microsoft.com/office/drawing/2014/main" val="1010066667"/>
                    </a:ext>
                  </a:extLst>
                </a:gridCol>
                <a:gridCol w="1248198">
                  <a:extLst>
                    <a:ext uri="{9D8B030D-6E8A-4147-A177-3AD203B41FA5}">
                      <a16:colId xmlns:a16="http://schemas.microsoft.com/office/drawing/2014/main" val="3797031970"/>
                    </a:ext>
                  </a:extLst>
                </a:gridCol>
                <a:gridCol w="1248198">
                  <a:extLst>
                    <a:ext uri="{9D8B030D-6E8A-4147-A177-3AD203B41FA5}">
                      <a16:colId xmlns:a16="http://schemas.microsoft.com/office/drawing/2014/main" val="1995378665"/>
                    </a:ext>
                  </a:extLst>
                </a:gridCol>
              </a:tblGrid>
              <a:tr h="370840">
                <a:tc>
                  <a:txBody>
                    <a:bodyPr/>
                    <a:lstStyle/>
                    <a:p>
                      <a:pPr algn="ctr"/>
                      <a:endParaRPr lang="en-US" dirty="0">
                        <a:solidFill>
                          <a:srgbClr val="0B5ED7"/>
                        </a:solidFill>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Row Sum</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163089307"/>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573910629"/>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165541633"/>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6</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653058446"/>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Column</a:t>
                      </a:r>
                      <a:r>
                        <a:rPr lang="en-US" baseline="0" dirty="0" smtClean="0">
                          <a:solidFill>
                            <a:srgbClr val="0B5ED7"/>
                          </a:solidFill>
                          <a:latin typeface="Cambria Math" panose="02040503050406030204" pitchFamily="18" charset="0"/>
                          <a:ea typeface="Cambria Math" panose="02040503050406030204" pitchFamily="18" charset="0"/>
                        </a:rPr>
                        <a:t> Sum</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488553876"/>
                  </a:ext>
                </a:extLst>
              </a:tr>
            </a:tbl>
          </a:graphicData>
        </a:graphic>
      </p:graphicFrame>
      <p:sp>
        <p:nvSpPr>
          <p:cNvPr id="8" name="TextBox 7"/>
          <p:cNvSpPr txBox="1"/>
          <p:nvPr/>
        </p:nvSpPr>
        <p:spPr>
          <a:xfrm>
            <a:off x="7995344" y="3786491"/>
            <a:ext cx="1273324" cy="369332"/>
          </a:xfrm>
          <a:prstGeom prst="rect">
            <a:avLst/>
          </a:prstGeom>
          <a:noFill/>
        </p:spPr>
        <p:txBody>
          <a:bodyPr wrap="square" rtlCol="0">
            <a:spAutoFit/>
          </a:bodyPr>
          <a:lstStyle/>
          <a:p>
            <a:r>
              <a:rPr lang="en-US" dirty="0" smtClean="0">
                <a:solidFill>
                  <a:srgbClr val="0B5ED7"/>
                </a:solidFill>
                <a:latin typeface="Cambria Math" panose="02040503050406030204" pitchFamily="18" charset="0"/>
                <a:ea typeface="Cambria Math" panose="02040503050406030204" pitchFamily="18" charset="0"/>
              </a:rPr>
              <a:t>N=24</a:t>
            </a:r>
            <a:endParaRPr lang="en-US" dirty="0">
              <a:solidFill>
                <a:srgbClr val="0B5ED7"/>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423308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helps us to classify data.</a:t>
            </a:r>
          </a:p>
          <a:p>
            <a:pPr lvl="8"/>
            <a:endParaRPr lang="en-US" sz="800" dirty="0" smtClean="0">
              <a:cs typeface="Times New Roman" pitchFamily="18" charset="0"/>
            </a:endParaRPr>
          </a:p>
          <a:p>
            <a:pPr lvl="1"/>
            <a:r>
              <a:rPr lang="en-US" sz="1800" dirty="0" smtClean="0">
                <a:cs typeface="Times New Roman" pitchFamily="18" charset="0"/>
              </a:rPr>
              <a:t>Internal nodes are some attribute</a:t>
            </a:r>
          </a:p>
          <a:p>
            <a:pPr lvl="8"/>
            <a:endParaRPr lang="en-US" sz="800" dirty="0" smtClean="0">
              <a:cs typeface="Times New Roman" pitchFamily="18" charset="0"/>
            </a:endParaRPr>
          </a:p>
          <a:p>
            <a:pPr lvl="1"/>
            <a:r>
              <a:rPr lang="en-US" sz="1800" dirty="0" smtClean="0">
                <a:cs typeface="Times New Roman" pitchFamily="18" charset="0"/>
              </a:rPr>
              <a:t>Edges are the values of attributes</a:t>
            </a:r>
          </a:p>
          <a:p>
            <a:pPr lvl="8"/>
            <a:endParaRPr lang="en-US" sz="800" dirty="0" smtClean="0">
              <a:cs typeface="Times New Roman" pitchFamily="18" charset="0"/>
            </a:endParaRPr>
          </a:p>
          <a:p>
            <a:pPr lvl="1"/>
            <a:r>
              <a:rPr lang="en-US" sz="1800" dirty="0" smtClean="0">
                <a:cs typeface="Times New Roman" pitchFamily="18" charset="0"/>
              </a:rPr>
              <a:t>External nodes are the outcome of classification</a:t>
            </a:r>
          </a:p>
          <a:p>
            <a:endParaRPr lang="en-US" sz="2000" dirty="0">
              <a:cs typeface="Times New Roman" pitchFamily="18" charset="0"/>
            </a:endParaRPr>
          </a:p>
          <a:p>
            <a:r>
              <a:rPr lang="en-US" sz="2000" dirty="0" smtClean="0">
                <a:cs typeface="Times New Roman" pitchFamily="18" charset="0"/>
              </a:rPr>
              <a:t>Such a classification is, in fact, made by posing questions starting from the root node to each terminal node.</a:t>
            </a:r>
          </a:p>
          <a:p>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517" y="4789170"/>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8686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70</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pPr algn="just"/>
            <a:r>
              <a:rPr lang="en-US" sz="4000" dirty="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a:t>
            </a:r>
            <a:r>
              <a:rPr lang="en-US" sz="4000" dirty="0">
                <a:solidFill>
                  <a:srgbClr val="A50021"/>
                </a:solidFill>
                <a:latin typeface="Times New Roman" pitchFamily="18" charset="0"/>
                <a:cs typeface="Times New Roman" pitchFamily="18" charset="0"/>
              </a:rPr>
              <a:t>Frequency Table</a:t>
            </a:r>
          </a:p>
        </p:txBody>
      </p:sp>
      <mc:AlternateContent xmlns:mc="http://schemas.openxmlformats.org/markup-compatibility/2006" xmlns:a14="http://schemas.microsoft.com/office/drawing/2010/main">
        <mc:Choice Requires="a14">
          <p:sp>
            <p:nvSpPr>
              <p:cNvPr id="2" name="TextBox 1"/>
              <p:cNvSpPr txBox="1"/>
              <p:nvPr/>
            </p:nvSpPr>
            <p:spPr>
              <a:xfrm>
                <a:off x="398050" y="1201271"/>
                <a:ext cx="8466269" cy="532857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weighted average entropy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can be calculated from the frequency table following the </a:t>
                </a: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e>
                    </m:func>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=1,2,…, </m:t>
                    </m:r>
                    <m:r>
                      <a:rPr lang="en-US" sz="2000" i="1" dirty="0">
                        <a:latin typeface="Cambria Math" panose="02040503050406030204" pitchFamily="18" charset="0"/>
                        <a:cs typeface="Times New Roman" panose="02020603050405020304" pitchFamily="18" charset="0"/>
                      </a:rPr>
                      <m:t>𝑘</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       (Entry Sum)</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𝑗</m:t>
                    </m:r>
                    <m:r>
                      <a:rPr lang="en-US" sz="2000" i="1" dirty="0">
                        <a:latin typeface="Cambria Math" panose="02040503050406030204" pitchFamily="18" charset="0"/>
                        <a:cs typeface="Times New Roman" panose="02020603050405020304" pitchFamily="18" charset="0"/>
                      </a:rPr>
                      <m:t>=1, 2,…, </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func>
                      <m:funcPr>
                        <m:ctrlPr>
                          <a:rPr lang="en-US" sz="2000" i="1" dirty="0">
                            <a:latin typeface="Cambria Math" panose="02040503050406030204" pitchFamily="18" charset="0"/>
                            <a:cs typeface="Times New Roman" panose="02020603050405020304" pitchFamily="18" charset="0"/>
                          </a:rPr>
                        </m:ctrlPr>
                      </m:funcPr>
                      <m:fName>
                        <m:sSub>
                          <m:sSubPr>
                            <m:ctrlPr>
                              <a:rPr lang="en-US" sz="2000" i="1" dirty="0">
                                <a:latin typeface="Cambria Math" panose="02040503050406030204" pitchFamily="18" charset="0"/>
                                <a:cs typeface="Times New Roman" panose="02020603050405020304" pitchFamily="18" charset="0"/>
                              </a:rPr>
                            </m:ctrlPr>
                          </m:sSubPr>
                          <m:e>
                            <m:r>
                              <m:rPr>
                                <m:sty m:val="p"/>
                              </m:rPr>
                              <a:rPr lang="en-US" sz="2000" dirty="0">
                                <a:latin typeface="Cambria Math" panose="02040503050406030204" pitchFamily="18" charset="0"/>
                                <a:cs typeface="Times New Roman" panose="02020603050405020304" pitchFamily="18" charset="0"/>
                              </a:rPr>
                              <m:t>log</m:t>
                            </m:r>
                          </m:e>
                          <m:sub>
                            <m:r>
                              <a:rPr lang="en-US" sz="2000" i="1" dirty="0">
                                <a:latin typeface="Cambria Math" panose="02040503050406030204" pitchFamily="18" charset="0"/>
                                <a:cs typeface="Times New Roman" panose="02020603050405020304" pitchFamily="18" charset="0"/>
                              </a:rPr>
                              <m:t>2</m:t>
                            </m:r>
                          </m:sub>
                        </m:sSub>
                      </m:fName>
                      <m:e>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e>
                    </m:func>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 2,…,</m:t>
                    </m:r>
                    <m:r>
                      <a:rPr lang="en-US" sz="2000" i="1" dirty="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(Column Sum)</a:t>
                </a:r>
                <a:r>
                  <a:rPr lang="en-US" sz="2000" dirty="0">
                    <a:latin typeface="Times New Roman" panose="02020603050405020304" pitchFamily="18" charset="0"/>
                    <a:cs typeface="Times New Roman" panose="02020603050405020304" pitchFamily="18" charset="0"/>
                  </a:rPr>
                  <a:t>	              in the row of column </a:t>
                </a:r>
                <a:r>
                  <a:rPr lang="en-US" sz="2000" dirty="0" smtClean="0">
                    <a:latin typeface="Times New Roman" panose="02020603050405020304" pitchFamily="18" charset="0"/>
                    <a:cs typeface="Times New Roman" panose="02020603050405020304" pitchFamily="18" charset="0"/>
                  </a:rPr>
                  <a:t>sum</a:t>
                </a:r>
              </a:p>
              <a:p>
                <a:pPr algn="just">
                  <a:buClr>
                    <a:schemeClr val="accent3"/>
                  </a:buClr>
                  <a:buSzPct val="150000"/>
                </a:pPr>
                <a:endParaRPr lang="en-US" sz="1000" dirty="0" smtClean="0">
                  <a:latin typeface="Times New Roman" panose="020206030504050203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𝐷</m:t>
                        </m:r>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𝑆</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algn="just"/>
                <a:endParaRPr lang="en-US" u="sng" dirty="0" smtClean="0">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9.13:     </a:t>
                </a:r>
                <a:r>
                  <a:rPr lang="en-US" b="1" dirty="0">
                    <a:solidFill>
                      <a:srgbClr val="0B5ED7"/>
                    </a:solidFill>
                    <a:latin typeface="Times New Roman" panose="02020603050405020304" pitchFamily="18" charset="0"/>
                    <a:cs typeface="Times New Roman" panose="02020603050405020304" pitchFamily="18" charset="0"/>
                  </a:rPr>
                  <a:t>OTPH  Dataset</a:t>
                </a:r>
              </a:p>
              <a:p>
                <a:pPr algn="just"/>
                <a:r>
                  <a:rPr lang="en-US" dirty="0" smtClean="0">
                    <a:solidFill>
                      <a:srgbClr val="0B5ED7"/>
                    </a:solidFill>
                    <a:latin typeface="Times New Roman" panose="02020603050405020304" pitchFamily="18" charset="0"/>
                    <a:cs typeface="Times New Roman" panose="02020603050405020304" pitchFamily="18" charset="0"/>
                  </a:rPr>
                  <a:t>For the frequency table in </a:t>
                </a:r>
                <a:r>
                  <a:rPr lang="en-US" b="1" dirty="0" smtClean="0">
                    <a:solidFill>
                      <a:srgbClr val="0B5ED7"/>
                    </a:solidFill>
                    <a:latin typeface="Times New Roman" panose="02020603050405020304" pitchFamily="18" charset="0"/>
                    <a:cs typeface="Times New Roman" panose="02020603050405020304" pitchFamily="18" charset="0"/>
                  </a:rPr>
                  <a:t>Example 9.12</a:t>
                </a:r>
                <a:r>
                  <a:rPr lang="en-US" dirty="0" smtClean="0">
                    <a:solidFill>
                      <a:srgbClr val="0B5ED7"/>
                    </a:solidFill>
                    <a:latin typeface="Times New Roman" panose="02020603050405020304" pitchFamily="18" charset="0"/>
                    <a:cs typeface="Times New Roman" panose="02020603050405020304" pitchFamily="18" charset="0"/>
                  </a:rPr>
                  <a:t>, we have</a:t>
                </a: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𝑉</m:t>
                      </m:r>
                      <m:r>
                        <a:rPr lang="en-US" b="0" i="1" smtClean="0">
                          <a:solidFill>
                            <a:srgbClr val="0B5ED7"/>
                          </a:solidFill>
                          <a:latin typeface="Cambria Math" panose="02040503050406030204" pitchFamily="18" charset="0"/>
                          <a:cs typeface="Times New Roman" panose="02020603050405020304" pitchFamily="18" charset="0"/>
                        </a:rPr>
                        <m:t>=2</m:t>
                      </m:r>
                      <m:func>
                        <m:funcPr>
                          <m:ctrlPr>
                            <a:rPr lang="en-US"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b="0" i="0" smtClean="0">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0" smtClean="0">
                          <a:solidFill>
                            <a:srgbClr val="0B5ED7"/>
                          </a:solidFill>
                          <a:latin typeface="Cambria Math" panose="02040503050406030204" pitchFamily="18" charset="0"/>
                          <a:cs typeface="Times New Roman" panose="02020603050405020304" pitchFamily="18" charset="0"/>
                        </a:rPr>
                        <m:t>+</m:t>
                      </m:r>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+4</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4</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+5</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5</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+6</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6</m:t>
                          </m:r>
                          <m:r>
                            <a:rPr lang="en-US" i="1">
                              <a:solidFill>
                                <a:srgbClr val="0B5ED7"/>
                              </a:solidFill>
                              <a:latin typeface="Cambria Math" panose="02040503050406030204" pitchFamily="18" charset="0"/>
                              <a:cs typeface="Times New Roman" panose="02020603050405020304" pitchFamily="18" charset="0"/>
                            </a:rPr>
                            <m:t> </m:t>
                          </m:r>
                        </m:e>
                      </m:func>
                    </m:oMath>
                  </m:oMathPara>
                </a14:m>
                <a:endParaRPr lang="en-US" i="1" dirty="0" smtClean="0">
                  <a:solidFill>
                    <a:srgbClr val="0B5ED7"/>
                  </a:solidFill>
                  <a:latin typeface="Cambria Math"/>
                  <a:cs typeface="Times New Roman" panose="02020603050405020304" pitchFamily="18" charset="0"/>
                </a:endParaRPr>
              </a:p>
              <a:p>
                <a:r>
                  <a:rPr lang="en-US" b="0" dirty="0" smtClean="0">
                    <a:solidFill>
                      <a:srgbClr val="0B5ED7"/>
                    </a:solidFill>
                    <a:cs typeface="Times New Roman" panose="02020603050405020304" pitchFamily="18" charset="0"/>
                  </a:rPr>
                  <a:t>     </a:t>
                </a:r>
                <a14:m>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𝑆</m:t>
                    </m:r>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oMath>
                </a14:m>
                <a:endParaRPr lang="en-US" dirty="0" smtClean="0">
                  <a:solidFill>
                    <a:srgbClr val="0B5ED7"/>
                  </a:solidFill>
                  <a:latin typeface="Times New Roman" panose="02020603050405020304" pitchFamily="18" charset="0"/>
                  <a:cs typeface="Times New Roman" panose="02020603050405020304" pitchFamily="18" charset="0"/>
                </a:endParaRPr>
              </a:p>
              <a:p>
                <a:endParaRPr lang="en-US" sz="800" dirty="0">
                  <a:solidFill>
                    <a:srgbClr val="0B5ED7"/>
                  </a:solidFill>
                  <a:latin typeface="Times New Roman" panose="02020603050405020304" pitchFamily="18" charset="0"/>
                  <a:cs typeface="Times New Roman" panose="02020603050405020304" pitchFamily="18" charset="0"/>
                </a:endParaRPr>
              </a:p>
              <a:p>
                <a:r>
                  <a:rPr lang="en-US" dirty="0" smtClean="0">
                    <a:solidFill>
                      <a:srgbClr val="0B5ED7"/>
                    </a:solidFill>
                    <a:cs typeface="Times New Roman" panose="02020603050405020304" pitchFamily="18" charset="0"/>
                  </a:rPr>
                  <a:t>    </a:t>
                </a:r>
                <a14:m>
                  <m:oMath xmlns:m="http://schemas.openxmlformats.org/officeDocument/2006/math">
                    <m:sSub>
                      <m:sSubPr>
                        <m:ctrlPr>
                          <a:rPr lang="en-US" b="1" i="1" smtClean="0">
                            <a:solidFill>
                              <a:srgbClr val="0B5ED7"/>
                            </a:solidFill>
                            <a:latin typeface="Cambria Math" panose="02040503050406030204" pitchFamily="18" charset="0"/>
                            <a:cs typeface="Times New Roman" panose="02020603050405020304" pitchFamily="18" charset="0"/>
                          </a:rPr>
                        </m:ctrlPr>
                      </m:sSubPr>
                      <m:e>
                        <m:r>
                          <a:rPr lang="en-US" b="1" i="1" smtClean="0">
                            <a:solidFill>
                              <a:srgbClr val="0B5ED7"/>
                            </a:solidFill>
                            <a:latin typeface="Cambria Math" panose="02040503050406030204" pitchFamily="18" charset="0"/>
                            <a:cs typeface="Times New Roman" panose="02020603050405020304" pitchFamily="18" charset="0"/>
                          </a:rPr>
                          <m:t>𝑬</m:t>
                        </m:r>
                      </m:e>
                      <m:sub>
                        <m:r>
                          <a:rPr lang="en-US" b="1" i="1" smtClean="0">
                            <a:solidFill>
                              <a:srgbClr val="0B5ED7"/>
                            </a:solidFill>
                            <a:latin typeface="Cambria Math" panose="02040503050406030204" pitchFamily="18" charset="0"/>
                            <a:cs typeface="Times New Roman" panose="02020603050405020304" pitchFamily="18" charset="0"/>
                          </a:rPr>
                          <m:t>𝑨𝒈𝒆</m:t>
                        </m:r>
                      </m:sub>
                    </m:sSub>
                    <m:d>
                      <m:dPr>
                        <m:ctrlPr>
                          <a:rPr lang="en-US" b="1" i="1" smtClean="0">
                            <a:solidFill>
                              <a:srgbClr val="0B5ED7"/>
                            </a:solidFill>
                            <a:latin typeface="Cambria Math" panose="02040503050406030204" pitchFamily="18" charset="0"/>
                            <a:cs typeface="Times New Roman" panose="02020603050405020304" pitchFamily="18" charset="0"/>
                          </a:rPr>
                        </m:ctrlPr>
                      </m:dPr>
                      <m:e>
                        <m:r>
                          <a:rPr lang="en-US" b="1" i="1" smtClean="0">
                            <a:solidFill>
                              <a:srgbClr val="0B5ED7"/>
                            </a:solidFill>
                            <a:latin typeface="Cambria Math" panose="02040503050406030204" pitchFamily="18" charset="0"/>
                            <a:cs typeface="Times New Roman" panose="02020603050405020304" pitchFamily="18" charset="0"/>
                          </a:rPr>
                          <m:t>𝑶𝑷𝑻𝑯</m:t>
                        </m:r>
                      </m:e>
                    </m:d>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𝟏</m:t>
                    </m:r>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𝟐𝟖𝟔𝟕</m:t>
                    </m:r>
                  </m:oMath>
                </a14:m>
                <a:endParaRPr lang="en-US" b="1" i="1" dirty="0" smtClean="0">
                  <a:solidFill>
                    <a:srgbClr val="0B5ED7"/>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98032" y="1201267"/>
                <a:ext cx="8466269" cy="5328575"/>
              </a:xfrm>
              <a:prstGeom prst="rect">
                <a:avLst/>
              </a:prstGeom>
              <a:blipFill rotWithShape="1">
                <a:blip r:embed="rId2"/>
                <a:stretch>
                  <a:fillRect l="-1440" t="-3089" r="-792"/>
                </a:stretch>
              </a:blipFill>
            </p:spPr>
            <p:txBody>
              <a:bodyPr/>
              <a:lstStyle/>
              <a:p>
                <a:r>
                  <a:rPr lang="en-IN">
                    <a:noFill/>
                  </a:rPr>
                  <a:t> </a:t>
                </a:r>
              </a:p>
            </p:txBody>
          </p:sp>
        </mc:Fallback>
      </mc:AlternateContent>
    </p:spTree>
    <p:extLst>
      <p:ext uri="{BB962C8B-B14F-4D97-AF65-F5344CB8AC3E}">
        <p14:creationId xmlns:p14="http://schemas.microsoft.com/office/powerpoint/2010/main" val="8488356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71</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2" name="TextBox 1"/>
              <p:cNvSpPr txBox="1"/>
              <p:nvPr/>
            </p:nvSpPr>
            <p:spPr>
              <a:xfrm>
                <a:off x="820436" y="1201224"/>
                <a:ext cx="8208085" cy="5520294"/>
              </a:xfrm>
              <a:prstGeom prst="rect">
                <a:avLst/>
              </a:prstGeom>
              <a:noFill/>
            </p:spPr>
            <p:txBody>
              <a:bodyPr wrap="square" rtlCol="0">
                <a:spAutoFit/>
              </a:bodyPr>
              <a:lstStyle/>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following, we prove the equivalence of the short-cut of entropy calculation using </a:t>
                </a:r>
                <a:r>
                  <a:rPr lang="en-US" sz="2000" dirty="0" smtClean="0">
                    <a:solidFill>
                      <a:srgbClr val="0B5ED7"/>
                    </a:solidFill>
                    <a:latin typeface="Times New Roman" panose="02020603050405020304" pitchFamily="18" charset="0"/>
                    <a:cs typeface="Times New Roman" panose="02020603050405020304" pitchFamily="18" charset="0"/>
                  </a:rPr>
                  <a:t>Frequency Table</a:t>
                </a:r>
                <a:r>
                  <a:rPr lang="en-US" sz="2000" dirty="0" smtClean="0">
                    <a:latin typeface="Times New Roman" panose="02020603050405020304" pitchFamily="18" charset="0"/>
                    <a:cs typeface="Times New Roman" panose="02020603050405020304" pitchFamily="18" charset="0"/>
                  </a:rPr>
                  <a:t>.</a:t>
                </a:r>
              </a:p>
              <a:p>
                <a:pPr algn="just"/>
                <a:endParaRPr lang="en-US" sz="10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on an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latin typeface="Cambria Math" panose="02040503050406030204" pitchFamily="18" charset="0"/>
                        <a:cs typeface="Times New Roman" panose="02020603050405020304" pitchFamily="18" charset="0"/>
                      </a:rPr>
                      <m:t>values</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produces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solidFill>
                          <a:schemeClr val="tx1"/>
                        </a:solidFill>
                        <a:latin typeface="Cambria Math" panose="02040503050406030204" pitchFamily="18" charset="0"/>
                        <a:cs typeface="Times New Roman" panose="02020603050405020304" pitchFamily="18" charset="0"/>
                      </a:rPr>
                      <m:t>subsets</m:t>
                    </m:r>
                    <m:r>
                      <a:rPr lang="en-US" sz="2000" i="0" dirty="0" smtClean="0">
                        <a:solidFill>
                          <a:schemeClr val="tx1"/>
                        </a:solidFill>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of the training dataset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(of size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𝐷</m:t>
                        </m:r>
                      </m:e>
                    </m:d>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smtClean="0">
                    <a:latin typeface="Times New Roman" panose="02020603050405020304" pitchFamily="18" charset="0"/>
                    <a:cs typeface="Times New Roman" panose="02020603050405020304" pitchFamily="18" charset="0"/>
                  </a:rPr>
                  <a:t>).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=1,2,…,</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contains all the instances for which the attribute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Let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denotes the number of instances in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Then</a:t>
                </a:r>
              </a:p>
              <a:p>
                <a:pPr algn="just"/>
                <a:r>
                  <a:rPr lang="en-US" sz="2000" dirty="0" smtClean="0">
                    <a:latin typeface="Times New Roman" panose="02020603050405020304" pitchFamily="18" charset="0"/>
                    <a:cs typeface="Times New Roman" panose="02020603050405020304" pitchFamily="18" charset="0"/>
                  </a:rPr>
                  <a:t> </a:t>
                </a:r>
              </a:p>
              <a:p>
                <a:pPr algn="just"/>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e>
                      </m:nary>
                    </m:oMath>
                  </m:oMathPara>
                </a14:m>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oMath>
                </a14:m>
                <a:r>
                  <a:rPr lang="en-US" sz="2000" dirty="0" smtClean="0">
                    <a:latin typeface="Times New Roman" panose="02020603050405020304" pitchFamily="18" charset="0"/>
                    <a:cs typeface="Times New Roman" panose="02020603050405020304" pitchFamily="18" charset="0"/>
                  </a:rPr>
                  <a:t> denotes the number of instances for which the classification is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smtClean="0"/>
                  <a:t> </a:t>
                </a:r>
                <a:r>
                  <a:rPr lang="en-US" sz="2000" dirty="0" smtClean="0">
                    <a:latin typeface="Times New Roman" panose="02020603050405020304" pitchFamily="18" charset="0"/>
                    <a:cs typeface="Times New Roman" panose="02020603050405020304" pitchFamily="18" charset="0"/>
                  </a:rPr>
                  <a:t>and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Then </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cs typeface="Times New Roman" panose="02020603050405020304" pitchFamily="18" charset="0"/>
                            </a:rPr>
                          </m:ctrlPr>
                        </m:naryPr>
                        <m:sub>
                          <m:r>
                            <a:rPr lang="en-US" sz="2000" b="0" i="1" smtClean="0">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e>
                      </m:nary>
                    </m:oMath>
                  </m:oMathPara>
                </a14:m>
                <a:endParaRPr lang="en-US" sz="2000" dirty="0" smtClean="0"/>
              </a:p>
              <a:p>
                <a:pPr algn="just"/>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820436" y="1201224"/>
                <a:ext cx="8208085" cy="5520294"/>
              </a:xfrm>
              <a:prstGeom prst="rect">
                <a:avLst/>
              </a:prstGeom>
              <a:blipFill>
                <a:blip r:embed="rId2"/>
                <a:stretch>
                  <a:fillRect l="-669" t="-552" r="-743"/>
                </a:stretch>
              </a:blipFill>
            </p:spPr>
            <p:txBody>
              <a:bodyPr/>
              <a:lstStyle/>
              <a:p>
                <a:r>
                  <a:rPr lang="en-PH">
                    <a:noFill/>
                  </a:rPr>
                  <a:t> </a:t>
                </a:r>
              </a:p>
            </p:txBody>
          </p:sp>
        </mc:Fallback>
      </mc:AlternateContent>
    </p:spTree>
    <p:extLst>
      <p:ext uri="{BB962C8B-B14F-4D97-AF65-F5344CB8AC3E}">
        <p14:creationId xmlns:p14="http://schemas.microsoft.com/office/powerpoint/2010/main" val="18619013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72</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 </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230754" y="1384426"/>
                <a:ext cx="8829727" cy="5215787"/>
              </a:xfrm>
              <a:prstGeom prst="rect">
                <a:avLst/>
              </a:prstGeom>
              <a:no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Denoting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as the entropy of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we have</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nary>
                      <m:func>
                        <m:funcPr>
                          <m:ctrlPr>
                            <a:rPr lang="en-US" sz="2000" b="0" i="1" smtClean="0">
                              <a:latin typeface="Cambria Math" panose="02040503050406030204" pitchFamily="18" charset="0"/>
                              <a:cs typeface="Times New Roman" panose="02020603050405020304" pitchFamily="18" charset="0"/>
                            </a:rPr>
                          </m:ctrlPr>
                        </m:funcPr>
                        <m:fName>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oMath>
                  </m:oMathPara>
                </a14:m>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Therefore, the weighted average entropy of the splitting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is given by</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𝐴</m:t>
                          </m:r>
                        </m:sub>
                      </m:sSub>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𝐷</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e>
                      </m:nary>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r>
                                <a:rPr lang="en-US" sz="2000" b="0" i="1" smtClean="0">
                                  <a:latin typeface="Cambria Math" panose="02040503050406030204" pitchFamily="18" charset="0"/>
                                  <a:cs typeface="Times New Roman" panose="02020603050405020304" pitchFamily="18" charset="0"/>
                                </a:rPr>
                                <m:t>.</m:t>
                              </m:r>
                              <m:func>
                                <m:funcPr>
                                  <m:ctrlPr>
                                    <a:rPr lang="en-US" sz="2000" b="0" i="1" smtClean="0">
                                      <a:latin typeface="Cambria Math" panose="02040503050406030204" pitchFamily="18" charset="0"/>
                                      <a:cs typeface="Times New Roman" panose="02020603050405020304" pitchFamily="18" charset="0"/>
                                    </a:rPr>
                                  </m:ctrlPr>
                                </m:funcPr>
                                <m:fName>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Times New Roman" panose="02020603050405020304" pitchFamily="18" charset="0"/>
                        </a:rPr>
                        <m:t>=−</m:t>
                      </m:r>
                      <m:nary>
                        <m:naryPr>
                          <m:chr m:val="∑"/>
                          <m:ctrlPr>
                            <a:rPr lang="en-US" sz="2000" i="1">
                              <a:latin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𝑗</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𝑛</m:t>
                          </m:r>
                        </m:sup>
                        <m:e>
                          <m:nary>
                            <m:naryPr>
                              <m:chr m:val="∑"/>
                              <m:ctrlPr>
                                <a:rPr lang="en-US" sz="2000" i="1">
                                  <a:latin typeface="Cambria Math" panose="02040503050406030204" pitchFamily="18" charset="0"/>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𝑘</m:t>
                              </m:r>
                            </m:sup>
                            <m:e>
                              <m:f>
                                <m:fPr>
                                  <m:ctrlPr>
                                    <a:rPr lang="en-US" sz="2000" i="1">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r>
                                <a:rPr lang="en-US" sz="2000" i="1">
                                  <a:latin typeface="Cambria Math" panose="02040503050406030204" pitchFamily="18" charset="0"/>
                                  <a:cs typeface="Times New Roman" panose="02020603050405020304" pitchFamily="18" charset="0"/>
                                </a:rPr>
                                <m:t>.</m:t>
                              </m:r>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f>
                                    <m:fPr>
                                      <m:ctrlPr>
                                        <a:rPr lang="en-US" sz="2000" i="1">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0736" y="1384419"/>
                <a:ext cx="8829727" cy="5215787"/>
              </a:xfrm>
              <a:prstGeom prst="rect">
                <a:avLst/>
              </a:prstGeom>
              <a:blipFill rotWithShape="1">
                <a:blip r:embed="rId2"/>
                <a:stretch>
                  <a:fillRect l="-760" t="-584"/>
                </a:stretch>
              </a:blipFill>
            </p:spPr>
            <p:txBody>
              <a:bodyPr/>
              <a:lstStyle/>
              <a:p>
                <a:r>
                  <a:rPr lang="en-IN">
                    <a:noFill/>
                  </a:rPr>
                  <a:t> </a:t>
                </a:r>
              </a:p>
            </p:txBody>
          </p:sp>
        </mc:Fallback>
      </mc:AlternateContent>
    </p:spTree>
    <p:extLst>
      <p:ext uri="{BB962C8B-B14F-4D97-AF65-F5344CB8AC3E}">
        <p14:creationId xmlns:p14="http://schemas.microsoft.com/office/powerpoint/2010/main" val="40088117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73</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2" name="TextBox 1"/>
              <p:cNvSpPr txBox="1"/>
              <p:nvPr/>
            </p:nvSpPr>
            <p:spPr>
              <a:xfrm>
                <a:off x="-166363" y="830137"/>
                <a:ext cx="8829727" cy="5996898"/>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e>
                              </m:func>
                            </m:e>
                          </m:nary>
                        </m:e>
                      </m:nary>
                      <m:r>
                        <a:rPr lang="en-US" sz="1600" b="0" i="1" smtClean="0">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a:rPr lang="en-US" sz="1600" b="0" i="1" smtClean="0">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1</m:t>
                          </m:r>
                        </m:sup>
                        <m:e>
                          <m:f>
                            <m:fPr>
                              <m:ctrlPr>
                                <a:rPr lang="en-US" sz="1600" i="1">
                                  <a:latin typeface="Cambria Math" panose="02040503050406030204" pitchFamily="18" charset="0"/>
                                  <a:cs typeface="Times New Roman" panose="02020603050405020304" pitchFamily="18" charset="0"/>
                                </a:rPr>
                              </m:ctrlPr>
                            </m:fPr>
                            <m:num>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num>
                            <m:den>
                              <m:r>
                                <a:rPr lang="en-US" sz="1600" b="0" i="1" smtClean="0">
                                  <a:latin typeface="Cambria Math" panose="02040503050406030204" pitchFamily="18" charset="0"/>
                                  <a:cs typeface="Times New Roman" panose="02020603050405020304" pitchFamily="18" charset="0"/>
                                </a:rPr>
                                <m:t>𝑁</m:t>
                              </m:r>
                            </m:den>
                          </m:f>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a:ea typeface="Cambria Math" panose="02040503050406030204" pitchFamily="18" charset="0"/>
                          <a:cs typeface="Times New Roman" panose="02020603050405020304" pitchFamily="18" charset="0"/>
                        </a:rPr>
                        <m:t>                                                                                                                                                 </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𝑗</m:t>
                              </m:r>
                            </m:sub>
                          </m:sSub>
                        </m:e>
                      </m:nary>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panose="02040503050406030204" pitchFamily="18" charset="0"/>
                              <a:cs typeface="Times New Roman" panose="02020603050405020304" pitchFamily="18" charset="0"/>
                            </a:rPr>
                          </m:ctrlPr>
                        </m:fPr>
                        <m:num>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e>
                          </m:d>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en-US" sz="1600" b="0" i="0" dirty="0" smtClean="0">
                          <a:latin typeface="Times New Roman" panose="02020603050405020304" pitchFamily="18" charset="0"/>
                          <a:cs typeface="Times New Roman" panose="02020603050405020304" pitchFamily="18" charset="0"/>
                        </a:rPr>
                        <m:t>w</m:t>
                      </m:r>
                      <m:r>
                        <m:rPr>
                          <m:nor/>
                        </m:rPr>
                        <a:rPr lang="en-US" sz="1600" dirty="0">
                          <a:latin typeface="Times New Roman" panose="02020603050405020304" pitchFamily="18" charset="0"/>
                          <a:cs typeface="Times New Roman" panose="02020603050405020304" pitchFamily="18" charset="0"/>
                        </a:rPr>
                        <m:t>here</m:t>
                      </m:r>
                      <m:r>
                        <m:rPr>
                          <m:nor/>
                        </m:rPr>
                        <a:rPr lang="en-US" sz="1600" dirty="0">
                          <a:latin typeface="Times New Roman" panose="020206030504050203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𝑉</m:t>
                      </m:r>
                      <m:r>
                        <a:rPr lang="en-US" sz="1600" i="1">
                          <a:latin typeface="Cambria Math" panose="02040503050406030204" pitchFamily="18" charset="0"/>
                          <a:cs typeface="Times New Roman" panose="02020603050405020304" pitchFamily="18" charset="0"/>
                        </a:rPr>
                        <m:t>=</m:t>
                      </m:r>
                      <m:nary>
                        <m:naryPr>
                          <m:chr m:val="∑"/>
                          <m:ctrlPr>
                            <a:rPr lang="en-US" sz="160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m:rPr>
                          <m:nor/>
                        </m:rPr>
                        <a:rPr lang="en-US" sz="1600" b="0" i="0" smtClean="0">
                          <a:latin typeface="Cambria Math"/>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Entries</m:t>
                      </m:r>
                      <m:r>
                        <m:rPr>
                          <m:nor/>
                        </m:rPr>
                        <a:rPr lang="en-US" sz="1600" dirty="0">
                          <a:latin typeface="Times New Roman" panose="020206030504050203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sum</m:t>
                      </m:r>
                      <m:r>
                        <m:rPr>
                          <m:nor/>
                        </m:rPr>
                        <a:rPr lang="en-US" sz="1600" dirty="0">
                          <a:latin typeface="Times New Roman" panose="020206030504050203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ary>
                        <m:naryPr>
                          <m:chr m:val="∑"/>
                          <m:ctrlPr>
                            <a:rPr lang="en-US" sz="1600" i="1" smtClean="0">
                              <a:latin typeface="Cambria Math" panose="02040503050406030204" pitchFamily="18" charset="0"/>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panose="02040503050406030204" pitchFamily="18" charset="0"/>
                                  <a:cs typeface="Times New Roman" panose="02020603050405020304" pitchFamily="18" charset="0"/>
                                </a:rPr>
                              </m:ctrlPr>
                            </m:funcPr>
                            <m:fName>
                              <m:sSub>
                                <m:sSubPr>
                                  <m:ctrlPr>
                                    <a:rPr lang="en-US" sz="1600" i="1">
                                      <a:latin typeface="Cambria Math" panose="02040503050406030204" pitchFamily="18" charset="0"/>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r>
                        <a:rPr lang="en-US" sz="1600" b="0" i="1" smtClean="0">
                          <a:latin typeface="Cambria Math"/>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𝐶𝑜𝑙𝑢𝑚𝑛</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𝑆𝑢𝑚</m:t>
                      </m:r>
                      <m:r>
                        <a:rPr lang="en-US" sz="1600" b="0" i="1" smtClean="0">
                          <a:latin typeface="Cambria Math" panose="020405030504060302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a:t>
                </a:r>
                <a:r>
                  <a:rPr lang="en-US" sz="2000" dirty="0" smtClean="0">
                    <a:solidFill>
                      <a:srgbClr val="A50021"/>
                    </a:solidFill>
                    <a:latin typeface="Times New Roman" panose="02020603050405020304" pitchFamily="18" charset="0"/>
                    <a:cs typeface="Times New Roman" panose="02020603050405020304" pitchFamily="18" charset="0"/>
                  </a:rPr>
                  <a:t>Hence, the equivalence is proved</a:t>
                </a:r>
                <a:r>
                  <a:rPr lang="en-US" sz="2000" dirty="0" smtClean="0">
                    <a:latin typeface="Times New Roman" panose="02020603050405020304" pitchFamily="18" charset="0"/>
                    <a:cs typeface="Times New Roman" panose="02020603050405020304" pitchFamily="18" charset="0"/>
                  </a:rPr>
                  <a:t>.</a:t>
                </a:r>
              </a:p>
              <a:p>
                <a:pPr algn="ctr"/>
                <a:r>
                  <a:rPr lang="en-US" sz="1600" b="1" dirty="0" smtClean="0">
                    <a:solidFill>
                      <a:srgbClr val="0B5ED7"/>
                    </a:solidFill>
                    <a:latin typeface="Times New Roman" panose="02020603050405020304" pitchFamily="18" charset="0"/>
                    <a:cs typeface="Times New Roman" panose="02020603050405020304" pitchFamily="18" charset="0"/>
                  </a:rPr>
                  <a:t> </a:t>
                </a:r>
                <a:endParaRPr lang="en-US" sz="1600" b="1" dirty="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166363" y="830137"/>
                <a:ext cx="8829727" cy="5996898"/>
              </a:xfrm>
              <a:prstGeom prst="rect">
                <a:avLst/>
              </a:prstGeom>
              <a:blipFill>
                <a:blip r:embed="rId2"/>
                <a:stretch>
                  <a:fillRect r="-552"/>
                </a:stretch>
              </a:blipFill>
            </p:spPr>
            <p:txBody>
              <a:bodyPr/>
              <a:lstStyle/>
              <a:p>
                <a:r>
                  <a:rPr lang="en-PH">
                    <a:noFill/>
                  </a:rPr>
                  <a:t> </a:t>
                </a:r>
              </a:p>
            </p:txBody>
          </p:sp>
        </mc:Fallback>
      </mc:AlternateContent>
    </p:spTree>
    <p:extLst>
      <p:ext uri="{BB962C8B-B14F-4D97-AF65-F5344CB8AC3E}">
        <p14:creationId xmlns:p14="http://schemas.microsoft.com/office/powerpoint/2010/main" val="20470897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sp>
        <p:nvSpPr>
          <p:cNvPr id="9" name="Title 1"/>
          <p:cNvSpPr>
            <a:spLocks noGrp="1"/>
          </p:cNvSpPr>
          <p:nvPr>
            <p:ph type="title"/>
          </p:nvPr>
        </p:nvSpPr>
        <p:spPr>
          <a:xfrm>
            <a:off x="468093" y="-1"/>
            <a:ext cx="8425339" cy="1269403"/>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623946" y="1652448"/>
                <a:ext cx="8089750" cy="344709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Information gain metric used in ID3 </a:t>
                </a:r>
                <a:r>
                  <a:rPr lang="en-US" sz="2000" dirty="0" smtClean="0">
                    <a:solidFill>
                      <a:srgbClr val="0B5ED7"/>
                    </a:solidFill>
                    <a:latin typeface="Times New Roman" panose="02020603050405020304" pitchFamily="18" charset="0"/>
                    <a:cs typeface="Times New Roman" panose="02020603050405020304" pitchFamily="18" charset="0"/>
                  </a:rPr>
                  <a:t>always should be positive or zero</a:t>
                </a:r>
                <a:r>
                  <a:rPr lang="en-US" sz="2000" dirty="0" smtClean="0">
                    <a:latin typeface="Times New Roman" panose="02020603050405020304" pitchFamily="18" charset="0"/>
                    <a:cs typeface="Times New Roman" panose="02020603050405020304" pitchFamily="18" charset="0"/>
                  </a:rPr>
                  <a:t>.</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 It is always positive value because information is always gained (i.e., purity is improved) by splitting on an attribute. </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On the other hand, when a training set is such that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oMath>
                </a14:m>
                <a:r>
                  <a:rPr lang="en-US" sz="2000" dirty="0" smtClean="0">
                    <a:latin typeface="Times New Roman" panose="02020603050405020304" pitchFamily="18" charset="0"/>
                    <a:cs typeface="Times New Roman" panose="02020603050405020304" pitchFamily="18" charset="0"/>
                  </a:rPr>
                  <a:t> classes, and the entropy of training set takes the largest value i.e., </a:t>
                </a:r>
                <a14:m>
                  <m:oMath xmlns:m="http://schemas.openxmlformats.org/officeDocument/2006/math">
                    <m:func>
                      <m:funcPr>
                        <m:ctrlPr>
                          <a:rPr lang="en-US" sz="2000" i="1" smtClean="0">
                            <a:latin typeface="Cambria Math" panose="02040503050406030204" pitchFamily="18" charset="0"/>
                            <a:cs typeface="Times New Roman" panose="02020603050405020304" pitchFamily="18" charset="0"/>
                          </a:rPr>
                        </m:ctrlPr>
                      </m:funcPr>
                      <m:fName>
                        <m:sSub>
                          <m:sSubPr>
                            <m:ctrlPr>
                              <a:rPr lang="en-US" sz="2000" i="1" smtClean="0">
                                <a:latin typeface="Cambria Math" panose="02040503050406030204" pitchFamily="18" charset="0"/>
                                <a:cs typeface="Times New Roman" panose="02020603050405020304" pitchFamily="18" charset="0"/>
                              </a:rPr>
                            </m:ctrlPr>
                          </m:sSubPr>
                          <m:e>
                            <m:r>
                              <m:rPr>
                                <m:sty m:val="p"/>
                              </m:rPr>
                              <a:rPr lang="en-US" sz="200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r>
                          <a:rPr lang="en-US" sz="2000" b="0" i="1" smtClean="0">
                            <a:latin typeface="Cambria Math" panose="02040503050406030204" pitchFamily="18" charset="0"/>
                            <a:cs typeface="Times New Roman" panose="02020603050405020304" pitchFamily="18" charset="0"/>
                          </a:rPr>
                          <m:t>𝑘</m:t>
                        </m:r>
                      </m:e>
                    </m:func>
                  </m:oMath>
                </a14:m>
                <a:r>
                  <a:rPr lang="en-US" sz="2000" dirty="0" smtClean="0">
                    <a:latin typeface="Times New Roman" panose="02020603050405020304" pitchFamily="18" charset="0"/>
                    <a:cs typeface="Times New Roman" panose="02020603050405020304" pitchFamily="18" charset="0"/>
                  </a:rPr>
                  <a:t> (this occurs when the classes are balanced), then the information gain will be zero.</a:t>
                </a: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23944" y="1652448"/>
                <a:ext cx="8089750" cy="3447098"/>
              </a:xfrm>
              <a:prstGeom prst="rect">
                <a:avLst/>
              </a:prstGeom>
              <a:blipFill rotWithShape="1">
                <a:blip r:embed="rId2"/>
                <a:stretch>
                  <a:fillRect l="-1507" t="-4770" r="-829"/>
                </a:stretch>
              </a:blipFill>
            </p:spPr>
            <p:txBody>
              <a:bodyPr/>
              <a:lstStyle/>
              <a:p>
                <a:r>
                  <a:rPr lang="en-IN">
                    <a:noFill/>
                  </a:rPr>
                  <a:t> </a:t>
                </a:r>
              </a:p>
            </p:txBody>
          </p:sp>
        </mc:Fallback>
      </mc:AlternateContent>
    </p:spTree>
    <p:extLst>
      <p:ext uri="{BB962C8B-B14F-4D97-AF65-F5344CB8AC3E}">
        <p14:creationId xmlns:p14="http://schemas.microsoft.com/office/powerpoint/2010/main" val="40178212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862279"/>
            <a:ext cx="8829727" cy="372409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smtClean="0">
                <a:solidFill>
                  <a:srgbClr val="0B5ED7"/>
                </a:solidFill>
                <a:latin typeface="Times New Roman" panose="02020603050405020304" pitchFamily="18" charset="0"/>
                <a:cs typeface="Times New Roman" panose="02020603050405020304" pitchFamily="18" charset="0"/>
              </a:rPr>
              <a:t>Example 9.14: Limiting values of Information gain</a:t>
            </a:r>
          </a:p>
          <a:p>
            <a:pPr algn="just"/>
            <a:endParaRPr lang="en-US"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Consider a training set shown below. </a:t>
            </a:r>
          </a:p>
          <a:p>
            <a:pPr algn="just"/>
            <a:r>
              <a:rPr lang="en-US" sz="1600" dirty="0" smtClean="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Data set </a:t>
            </a:r>
            <a:r>
              <a:rPr lang="en-US" sz="1200" dirty="0" smtClean="0">
                <a:latin typeface="Times New Roman" panose="02020603050405020304" pitchFamily="18" charset="0"/>
                <a:cs typeface="Times New Roman" panose="02020603050405020304" pitchFamily="18" charset="0"/>
              </a:rPr>
              <a:t>     </a:t>
            </a:r>
            <a:r>
              <a:rPr lang="en-US" sz="1400" i="1" dirty="0" smtClean="0">
                <a:latin typeface="Times New Roman" panose="02020603050405020304" pitchFamily="18" charset="0"/>
                <a:cs typeface="Times New Roman" panose="02020603050405020304" pitchFamily="18" charset="0"/>
              </a:rPr>
              <a:t>Table A </a:t>
            </a:r>
            <a:r>
              <a:rPr lang="en-US" sz="12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X                 </a:t>
            </a:r>
            <a:r>
              <a:rPr lang="en-US" sz="1400" i="1" dirty="0" smtClean="0">
                <a:latin typeface="Times New Roman" panose="02020603050405020304" pitchFamily="18" charset="0"/>
                <a:cs typeface="Times New Roman" panose="02020603050405020304" pitchFamily="18" charset="0"/>
              </a:rPr>
              <a:t>Table X</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p>
          <a:p>
            <a:pPr algn="just"/>
            <a:r>
              <a:rPr lang="en-US" sz="1600" dirty="0" smtClean="0">
                <a:latin typeface="Times New Roman" panose="02020603050405020304" pitchFamily="18" charset="0"/>
                <a:cs typeface="Times New Roman" panose="02020603050405020304" pitchFamily="18" charset="0"/>
              </a:rPr>
              <a:t>Y</a:t>
            </a:r>
            <a:endParaRPr lang="en-US"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75327627"/>
              </p:ext>
            </p:extLst>
          </p:nvPr>
        </p:nvGraphicFramePr>
        <p:xfrm>
          <a:off x="265880" y="2571789"/>
          <a:ext cx="2184351" cy="3291840"/>
        </p:xfrm>
        <a:graphic>
          <a:graphicData uri="http://schemas.openxmlformats.org/drawingml/2006/table">
            <a:tbl>
              <a:tblPr firstRow="1" bandRow="1">
                <a:tableStyleId>{5C22544A-7EE6-4342-B048-85BDC9FD1C3A}</a:tableStyleId>
              </a:tblPr>
              <a:tblGrid>
                <a:gridCol w="728117">
                  <a:extLst>
                    <a:ext uri="{9D8B030D-6E8A-4147-A177-3AD203B41FA5}">
                      <a16:colId xmlns:a16="http://schemas.microsoft.com/office/drawing/2014/main" val="1950704367"/>
                    </a:ext>
                  </a:extLst>
                </a:gridCol>
                <a:gridCol w="728117">
                  <a:extLst>
                    <a:ext uri="{9D8B030D-6E8A-4147-A177-3AD203B41FA5}">
                      <a16:colId xmlns:a16="http://schemas.microsoft.com/office/drawing/2014/main" val="3367794511"/>
                    </a:ext>
                  </a:extLst>
                </a:gridCol>
                <a:gridCol w="728117">
                  <a:extLst>
                    <a:ext uri="{9D8B030D-6E8A-4147-A177-3AD203B41FA5}">
                      <a16:colId xmlns:a16="http://schemas.microsoft.com/office/drawing/2014/main" val="3534111394"/>
                    </a:ext>
                  </a:extLst>
                </a:gridCol>
              </a:tblGrid>
              <a:tr h="349428">
                <a:tc>
                  <a:txBody>
                    <a:bodyPr/>
                    <a:lstStyle/>
                    <a:p>
                      <a:pPr algn="ctr"/>
                      <a:r>
                        <a:rPr lang="en-US" dirty="0" smtClean="0">
                          <a:latin typeface="Cambria Math" panose="02040503050406030204" pitchFamily="18" charset="0"/>
                          <a:ea typeface="Cambria Math" panose="02040503050406030204" pitchFamily="18" charset="0"/>
                        </a:rPr>
                        <a:t>X</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Y</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Class</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713407029"/>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431849247"/>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837923682"/>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822838597"/>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4165954361"/>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001190578"/>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288983412"/>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814451916"/>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209219720"/>
                  </a:ext>
                </a:extLst>
              </a:tr>
            </a:tbl>
          </a:graphicData>
        </a:graphic>
      </p:graphicFrame>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76"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val="1993423163"/>
                        </a:ext>
                      </a:extLst>
                    </a:gridCol>
                    <a:gridCol w="456578">
                      <a:extLst>
                        <a:ext uri="{9D8B030D-6E8A-4147-A177-3AD203B41FA5}">
                          <a16:colId xmlns:a16="http://schemas.microsoft.com/office/drawing/2014/main" val="3442283251"/>
                        </a:ext>
                      </a:extLst>
                    </a:gridCol>
                    <a:gridCol w="611232">
                      <a:extLst>
                        <a:ext uri="{9D8B030D-6E8A-4147-A177-3AD203B41FA5}">
                          <a16:colId xmlns:a16="http://schemas.microsoft.com/office/drawing/2014/main" val="1487910264"/>
                        </a:ext>
                      </a:extLst>
                    </a:gridCol>
                    <a:gridCol w="611232">
                      <a:extLst>
                        <a:ext uri="{9D8B030D-6E8A-4147-A177-3AD203B41FA5}">
                          <a16:colId xmlns:a16="http://schemas.microsoft.com/office/drawing/2014/main" val="128257599"/>
                        </a:ext>
                      </a:extLst>
                    </a:gridCol>
                    <a:gridCol w="611232">
                      <a:extLst>
                        <a:ext uri="{9D8B030D-6E8A-4147-A177-3AD203B41FA5}">
                          <a16:colId xmlns:a16="http://schemas.microsoft.com/office/drawing/2014/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021278872"/>
                      </a:ext>
                    </a:extLst>
                  </a:tr>
                  <a:tr h="37822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82787087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58"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xmlns="" xmlns:a14="http://schemas.microsoft.com/office/drawing/2010/main" val="1993423163"/>
                        </a:ext>
                      </a:extLst>
                    </a:gridCol>
                    <a:gridCol w="456578">
                      <a:extLst>
                        <a:ext uri="{9D8B030D-6E8A-4147-A177-3AD203B41FA5}">
                          <a16:colId xmlns:a16="http://schemas.microsoft.com/office/drawing/2014/main" xmlns="" xmlns:a14="http://schemas.microsoft.com/office/drawing/2010/main" val="3442283251"/>
                        </a:ext>
                      </a:extLst>
                    </a:gridCol>
                    <a:gridCol w="611232">
                      <a:extLst>
                        <a:ext uri="{9D8B030D-6E8A-4147-A177-3AD203B41FA5}">
                          <a16:colId xmlns:a16="http://schemas.microsoft.com/office/drawing/2014/main" xmlns="" xmlns:a14="http://schemas.microsoft.com/office/drawing/2010/main" val="1487910264"/>
                        </a:ext>
                      </a:extLst>
                    </a:gridCol>
                    <a:gridCol w="611232">
                      <a:extLst>
                        <a:ext uri="{9D8B030D-6E8A-4147-A177-3AD203B41FA5}">
                          <a16:colId xmlns:a16="http://schemas.microsoft.com/office/drawing/2014/main" xmlns="" xmlns:a14="http://schemas.microsoft.com/office/drawing/2010/main" val="128257599"/>
                        </a:ext>
                      </a:extLst>
                    </a:gridCol>
                    <a:gridCol w="611232">
                      <a:extLst>
                        <a:ext uri="{9D8B030D-6E8A-4147-A177-3AD203B41FA5}">
                          <a16:colId xmlns:a16="http://schemas.microsoft.com/office/drawing/2014/main" xmlns="" xmlns:a14="http://schemas.microsoft.com/office/drawing/2010/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21278872"/>
                      </a:ext>
                    </a:extLst>
                  </a:tr>
                  <a:tr h="378229">
                    <a:tc>
                      <a:txBody>
                        <a:bodyPr/>
                        <a:lstStyle/>
                        <a:p>
                          <a:endParaRPr lang="en-US"/>
                        </a:p>
                      </a:txBody>
                      <a:tcPr anchor="ctr">
                        <a:blipFill rotWithShape="1">
                          <a:blip r:embed="rId2"/>
                          <a:stretch>
                            <a:fillRect t="-308065" r="-298413" b="-22581"/>
                          </a:stretch>
                        </a:blipFill>
                      </a:tcP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278708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val="2288549329"/>
                        </a:ext>
                      </a:extLst>
                    </a:gridCol>
                    <a:gridCol w="1018720">
                      <a:extLst>
                        <a:ext uri="{9D8B030D-6E8A-4147-A177-3AD203B41FA5}">
                          <a16:colId xmlns:a16="http://schemas.microsoft.com/office/drawing/2014/main" val="3528512454"/>
                        </a:ext>
                      </a:extLst>
                    </a:gridCol>
                    <a:gridCol w="1018720">
                      <a:extLst>
                        <a:ext uri="{9D8B030D-6E8A-4147-A177-3AD203B41FA5}">
                          <a16:colId xmlns:a16="http://schemas.microsoft.com/office/drawing/2014/main" val="3767082469"/>
                        </a:ext>
                      </a:extLst>
                    </a:gridCol>
                  </a:tblGrid>
                  <a:tr h="313708">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477162766"/>
                      </a:ext>
                    </a:extLst>
                  </a:tr>
                  <a:tr h="313708">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9503159"/>
                      </a:ext>
                    </a:extLst>
                  </a:tr>
                  <a:tr h="313708">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406964948"/>
                      </a:ext>
                    </a:extLst>
                  </a:tr>
                  <a:tr h="313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84944567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xmlns="" xmlns:a14="http://schemas.microsoft.com/office/drawing/2010/main" val="2288549329"/>
                        </a:ext>
                      </a:extLst>
                    </a:gridCol>
                    <a:gridCol w="1018720">
                      <a:extLst>
                        <a:ext uri="{9D8B030D-6E8A-4147-A177-3AD203B41FA5}">
                          <a16:colId xmlns:a16="http://schemas.microsoft.com/office/drawing/2014/main" xmlns="" xmlns:a14="http://schemas.microsoft.com/office/drawing/2010/main" val="3528512454"/>
                        </a:ext>
                      </a:extLst>
                    </a:gridCol>
                    <a:gridCol w="1018720">
                      <a:extLst>
                        <a:ext uri="{9D8B030D-6E8A-4147-A177-3AD203B41FA5}">
                          <a16:colId xmlns:a16="http://schemas.microsoft.com/office/drawing/2014/main" xmlns="" xmlns:a14="http://schemas.microsoft.com/office/drawing/2010/main" val="3767082469"/>
                        </a:ext>
                      </a:extLst>
                    </a:gridCol>
                  </a:tblGrid>
                  <a:tr h="365760">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477162766"/>
                      </a:ext>
                    </a:extLst>
                  </a:tr>
                  <a:tr h="365760">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9503159"/>
                      </a:ext>
                    </a:extLst>
                  </a:tr>
                  <a:tr h="365760">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406964948"/>
                      </a:ext>
                    </a:extLst>
                  </a:tr>
                  <a:tr h="365760">
                    <a:tc>
                      <a:txBody>
                        <a:bodyPr/>
                        <a:lstStyle/>
                        <a:p>
                          <a:endParaRPr lang="en-US"/>
                        </a:p>
                      </a:txBody>
                      <a:tcPr anchor="ctr">
                        <a:blipFill rotWithShape="1">
                          <a:blip r:embed="rId3"/>
                          <a:stretch>
                            <a:fillRect t="-310000" r="-200599" b="-25000"/>
                          </a:stretch>
                        </a:blipFill>
                      </a:tcP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49445673"/>
                      </a:ext>
                    </a:extLst>
                  </a:tr>
                </a:tbl>
              </a:graphicData>
            </a:graphic>
          </p:graphicFrame>
        </mc:Fallback>
      </mc:AlternateContent>
      <p:sp>
        <p:nvSpPr>
          <p:cNvPr id="8" name="Rectangle 7"/>
          <p:cNvSpPr/>
          <p:nvPr/>
        </p:nvSpPr>
        <p:spPr>
          <a:xfrm>
            <a:off x="6901492" y="3230909"/>
            <a:ext cx="2191237"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X</a:t>
            </a:r>
          </a:p>
        </p:txBody>
      </p:sp>
      <p:sp>
        <p:nvSpPr>
          <p:cNvPr id="10" name="Rectangle 9"/>
          <p:cNvSpPr/>
          <p:nvPr/>
        </p:nvSpPr>
        <p:spPr>
          <a:xfrm>
            <a:off x="6910178" y="5116165"/>
            <a:ext cx="2182440"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Y</a:t>
            </a:r>
          </a:p>
        </p:txBody>
      </p:sp>
      <p:sp>
        <p:nvSpPr>
          <p:cNvPr id="11" name="Rectangle 10"/>
          <p:cNvSpPr/>
          <p:nvPr/>
        </p:nvSpPr>
        <p:spPr>
          <a:xfrm>
            <a:off x="5095934" y="4285206"/>
            <a:ext cx="3597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a:t>
            </a:r>
            <a:endParaRPr lang="en-IN" dirty="0"/>
          </a:p>
        </p:txBody>
      </p:sp>
      <p:sp>
        <p:nvSpPr>
          <p:cNvPr id="12" name="Rectangle 11"/>
          <p:cNvSpPr/>
          <p:nvPr/>
        </p:nvSpPr>
        <p:spPr>
          <a:xfrm>
            <a:off x="6177391" y="4278634"/>
            <a:ext cx="738377"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Table </a:t>
            </a:r>
            <a:r>
              <a:rPr lang="en-US" sz="1400" i="1" dirty="0" smtClean="0">
                <a:latin typeface="Times New Roman" panose="02020603050405020304" pitchFamily="18" charset="0"/>
                <a:cs typeface="Times New Roman" panose="02020603050405020304" pitchFamily="18" charset="0"/>
              </a:rPr>
              <a:t>Y</a:t>
            </a:r>
            <a:endParaRPr lang="en-IN" sz="1400" dirty="0"/>
          </a:p>
        </p:txBody>
      </p:sp>
    </p:spTree>
    <p:extLst>
      <p:ext uri="{BB962C8B-B14F-4D97-AF65-F5344CB8AC3E}">
        <p14:creationId xmlns:p14="http://schemas.microsoft.com/office/powerpoint/2010/main" val="24119952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sp>
        <p:nvSpPr>
          <p:cNvPr id="9" name="Title 1"/>
          <p:cNvSpPr>
            <a:spLocks noGrp="1"/>
          </p:cNvSpPr>
          <p:nvPr>
            <p:ph type="title"/>
          </p:nvPr>
        </p:nvSpPr>
        <p:spPr>
          <a:xfrm>
            <a:off x="468093" y="-1"/>
            <a:ext cx="8425339" cy="1000461"/>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634700" y="1189871"/>
                <a:ext cx="8390965" cy="520514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Entropy of Table A is</a:t>
                </a:r>
              </a:p>
              <a:p>
                <a:pPr algn="just"/>
                <a14:m>
                  <m:oMath xmlns:m="http://schemas.openxmlformats.org/officeDocument/2006/math">
                    <m:r>
                      <a:rPr lang="en-US" sz="2000" b="0" i="1" smtClean="0">
                        <a:solidFill>
                          <a:srgbClr val="0B5ED7"/>
                        </a:solidFill>
                        <a:latin typeface="Cambria Math"/>
                        <a:cs typeface="Times New Roman" panose="02020603050405020304" pitchFamily="18" charset="0"/>
                      </a:rPr>
                      <m:t>                                 </m:t>
                    </m:r>
                    <m:r>
                      <a:rPr lang="en-US" sz="2000" b="0" i="1" smtClean="0">
                        <a:solidFill>
                          <a:srgbClr val="0B5ED7"/>
                        </a:solidFill>
                        <a:latin typeface="Cambria Math" panose="02040503050406030204" pitchFamily="18" charset="0"/>
                        <a:cs typeface="Times New Roman" panose="02020603050405020304" pitchFamily="18" charset="0"/>
                      </a:rPr>
                      <m:t>𝐸</m:t>
                    </m:r>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panose="02040503050406030204" pitchFamily="18" charset="0"/>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e>
                        </m:func>
                      </m:e>
                    </m:func>
                    <m:r>
                      <a:rPr lang="en-US" sz="2000" b="0" i="1" smtClean="0">
                        <a:solidFill>
                          <a:srgbClr val="0B5ED7"/>
                        </a:solidFill>
                        <a:latin typeface="Cambria Math" panose="02040503050406030204" pitchFamily="18" charset="0"/>
                        <a:cs typeface="Times New Roman" panose="02020603050405020304" pitchFamily="18" charset="0"/>
                      </a:rPr>
                      <m:t>=</m:t>
                    </m:r>
                    <m:func>
                      <m:funcPr>
                        <m:ctrlPr>
                          <a:rPr lang="en-US" sz="2000" b="0" i="1" smtClean="0">
                            <a:solidFill>
                              <a:srgbClr val="0B5ED7"/>
                            </a:solidFill>
                            <a:latin typeface="Cambria Math" panose="02040503050406030204" pitchFamily="18" charset="0"/>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r>
                          <a:rPr lang="en-US" sz="2000" b="0" i="1" smtClean="0">
                            <a:solidFill>
                              <a:srgbClr val="0B5ED7"/>
                            </a:solidFill>
                            <a:latin typeface="Cambria Math" panose="02040503050406030204" pitchFamily="18" charset="0"/>
                            <a:cs typeface="Times New Roman" panose="02020603050405020304" pitchFamily="18" charset="0"/>
                          </a:rPr>
                          <m:t>2</m:t>
                        </m:r>
                      </m:e>
                    </m:func>
                    <m:r>
                      <a:rPr lang="en-US" sz="2000" b="0" i="1" smtClean="0">
                        <a:solidFill>
                          <a:srgbClr val="0B5ED7"/>
                        </a:solidFill>
                        <a:latin typeface="Cambria Math" panose="02040503050406030204" pitchFamily="18" charset="0"/>
                        <a:cs typeface="Times New Roman" panose="02020603050405020304" pitchFamily="18" charset="0"/>
                      </a:rPr>
                      <m:t>=1</m:t>
                    </m:r>
                  </m:oMath>
                </a14:m>
                <a:r>
                  <a:rPr lang="en-US" sz="2000" dirty="0" smtClean="0">
                    <a:solidFill>
                      <a:srgbClr val="0B5ED7"/>
                    </a:solidFill>
                    <a:latin typeface="Times New Roman" panose="02020603050405020304" pitchFamily="18" charset="0"/>
                    <a:cs typeface="Times New Roman" panose="02020603050405020304" pitchFamily="18" charset="0"/>
                  </a:rPr>
                  <a:t>  (</a:t>
                </a:r>
                <a:r>
                  <a:rPr lang="en-US" sz="2000" dirty="0" smtClean="0">
                    <a:solidFill>
                      <a:srgbClr val="CC3300"/>
                    </a:solidFill>
                    <a:latin typeface="Times New Roman" panose="02020603050405020304" pitchFamily="18" charset="0"/>
                    <a:cs typeface="Times New Roman" panose="02020603050405020304" pitchFamily="18" charset="0"/>
                  </a:rPr>
                  <a:t>The maximum entropy</a:t>
                </a:r>
                <a:r>
                  <a:rPr lang="en-US" sz="2000" dirty="0" smtClean="0">
                    <a:solidFill>
                      <a:srgbClr val="0B5ED7"/>
                    </a:solidFill>
                    <a:latin typeface="Times New Roman" panose="02020603050405020304" pitchFamily="18" charset="0"/>
                    <a:cs typeface="Times New Roman" panose="02020603050405020304" pitchFamily="18" charset="0"/>
                  </a:rPr>
                  <a:t>).</a:t>
                </a:r>
              </a:p>
              <a:p>
                <a:pPr algn="just"/>
                <a:endParaRPr lang="en-US" sz="20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this example, whichever attribute is chosen for splitting, each of the branches will also be balanced thus each with maximum entropy.</a:t>
                </a:r>
              </a:p>
              <a:p>
                <a:pPr marL="2628900" lvl="5"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other words,  information gain in both cases (i.e., splitting on </a:t>
                </a:r>
                <a:r>
                  <a:rPr lang="en-US" sz="2000" i="1" dirty="0" smtClean="0">
                    <a:solidFill>
                      <a:srgbClr val="0B5ED7"/>
                    </a:solidFill>
                    <a:latin typeface="Times New Roman" panose="02020603050405020304" pitchFamily="18" charset="0"/>
                    <a:cs typeface="Times New Roman" panose="02020603050405020304" pitchFamily="18" charset="0"/>
                  </a:rPr>
                  <a:t>X</a:t>
                </a:r>
                <a:r>
                  <a:rPr lang="en-US" sz="2000" dirty="0" smtClean="0">
                    <a:solidFill>
                      <a:srgbClr val="0B5ED7"/>
                    </a:solidFill>
                    <a:latin typeface="Times New Roman" panose="02020603050405020304" pitchFamily="18" charset="0"/>
                    <a:cs typeface="Times New Roman" panose="02020603050405020304" pitchFamily="18" charset="0"/>
                  </a:rPr>
                  <a:t> as well as </a:t>
                </a:r>
                <a:r>
                  <a:rPr lang="en-US" sz="2000" i="1" dirty="0" smtClean="0">
                    <a:solidFill>
                      <a:srgbClr val="0B5ED7"/>
                    </a:solidFill>
                    <a:latin typeface="Times New Roman" panose="02020603050405020304" pitchFamily="18" charset="0"/>
                    <a:cs typeface="Times New Roman" panose="02020603050405020304" pitchFamily="18" charset="0"/>
                  </a:rPr>
                  <a:t>Y</a:t>
                </a:r>
                <a:r>
                  <a:rPr lang="en-US" sz="2000" dirty="0" smtClean="0">
                    <a:solidFill>
                      <a:srgbClr val="0B5ED7"/>
                    </a:solidFill>
                    <a:latin typeface="Times New Roman" panose="02020603050405020304" pitchFamily="18" charset="0"/>
                    <a:cs typeface="Times New Roman" panose="02020603050405020304" pitchFamily="18" charset="0"/>
                  </a:rPr>
                  <a:t>) will be zero.</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solidFill>
                      <a:srgbClr val="073C8B"/>
                    </a:solidFill>
                    <a:latin typeface="Times New Roman" panose="02020603050405020304" pitchFamily="18" charset="0"/>
                    <a:cs typeface="Times New Roman" panose="02020603050405020304" pitchFamily="18" charset="0"/>
                  </a:rPr>
                  <a:t>Note:</a:t>
                </a: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The absence of information gain does not imply that there is no profit for splitting on the attribute. </a:t>
                </a:r>
              </a:p>
              <a:p>
                <a:pPr marL="285750"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Even if it is chosen for splitting, ultimately it will lead to a final decision tree with the branches terminated by a leaf node and thus having an entropy of zero.</a:t>
                </a:r>
              </a:p>
              <a:p>
                <a:pPr marL="742950" lvl="1"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Information gain can never be a negative value.</a:t>
                </a:r>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34700" y="1189870"/>
                <a:ext cx="8390965" cy="5205143"/>
              </a:xfrm>
              <a:prstGeom prst="rect">
                <a:avLst/>
              </a:prstGeom>
              <a:blipFill rotWithShape="1">
                <a:blip r:embed="rId2"/>
                <a:stretch>
                  <a:fillRect l="-1452" t="-3162" r="-726" b="-1171"/>
                </a:stretch>
              </a:blipFill>
            </p:spPr>
            <p:txBody>
              <a:bodyPr/>
              <a:lstStyle/>
              <a:p>
                <a:r>
                  <a:rPr lang="en-IN">
                    <a:noFill/>
                  </a:rPr>
                  <a:t> </a:t>
                </a:r>
              </a:p>
            </p:txBody>
          </p:sp>
        </mc:Fallback>
      </mc:AlternateContent>
    </p:spTree>
    <p:extLst>
      <p:ext uri="{BB962C8B-B14F-4D97-AF65-F5344CB8AC3E}">
        <p14:creationId xmlns:p14="http://schemas.microsoft.com/office/powerpoint/2010/main" val="31741592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9" name="Title 1"/>
          <p:cNvSpPr>
            <a:spLocks noGrp="1"/>
          </p:cNvSpPr>
          <p:nvPr>
            <p:ph type="title"/>
          </p:nvPr>
        </p:nvSpPr>
        <p:spPr>
          <a:xfrm>
            <a:off x="468073" y="452572"/>
            <a:ext cx="8425339" cy="700044"/>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a:t>
            </a:r>
            <a:r>
              <a:rPr lang="en-US" sz="4000" dirty="0">
                <a:solidFill>
                  <a:srgbClr val="A50021"/>
                </a:solidFill>
                <a:latin typeface="Times New Roman" pitchFamily="18" charset="0"/>
                <a:cs typeface="Times New Roman" pitchFamily="18" charset="0"/>
              </a:rPr>
              <a:t>V</a:t>
            </a:r>
            <a:r>
              <a:rPr lang="en-US" sz="4000" dirty="0" smtClean="0">
                <a:solidFill>
                  <a:srgbClr val="A50021"/>
                </a:solidFill>
                <a:latin typeface="Times New Roman" pitchFamily="18" charset="0"/>
                <a:cs typeface="Times New Roman" pitchFamily="18" charset="0"/>
              </a:rPr>
              <a:t>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602429" y="1491084"/>
                <a:ext cx="8068236" cy="452431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foregoing discussion, we assumed that an attribute to be </a:t>
                </a:r>
                <a:r>
                  <a:rPr lang="en-US" sz="2000" dirty="0" err="1" smtClean="0">
                    <a:latin typeface="Times New Roman" panose="02020603050405020304" pitchFamily="18" charset="0"/>
                    <a:cs typeface="Times New Roman" panose="02020603050405020304" pitchFamily="18" charset="0"/>
                  </a:rPr>
                  <a:t>splitted</a:t>
                </a:r>
                <a:r>
                  <a:rPr lang="en-US" sz="2000" dirty="0" smtClean="0">
                    <a:latin typeface="Times New Roman" panose="02020603050405020304" pitchFamily="18" charset="0"/>
                    <a:cs typeface="Times New Roman" panose="02020603050405020304" pitchFamily="18" charset="0"/>
                  </a:rPr>
                  <a:t> is with a finite number of discrete values. Now, there is a great deal if the attribute is not so, rather it is a continuous-valued attribute. </a:t>
                </a: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There are two approaches mainly to deal with such a case.</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A50021"/>
                    </a:solidFill>
                    <a:latin typeface="Times New Roman" panose="02020603050405020304" pitchFamily="18" charset="0"/>
                    <a:cs typeface="Times New Roman" panose="02020603050405020304" pitchFamily="18" charset="0"/>
                  </a:rPr>
                  <a:t>Data Discretization</a:t>
                </a:r>
                <a:r>
                  <a:rPr lang="en-US" sz="2000" dirty="0" smtClean="0">
                    <a:latin typeface="Times New Roman" panose="02020603050405020304" pitchFamily="18" charset="0"/>
                    <a:cs typeface="Times New Roman" panose="02020603050405020304" pitchFamily="18" charset="0"/>
                  </a:rPr>
                  <a:t>: All values of the attribute can be discretized into a finite number of group values and then split point can be decided at each boundary point of the groups.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1313" algn="just"/>
                <a:r>
                  <a:rPr lang="en-US" sz="2000" dirty="0" smtClean="0">
                    <a:latin typeface="Times New Roman" panose="02020603050405020304" pitchFamily="18" charset="0"/>
                    <a:cs typeface="Times New Roman" panose="02020603050405020304" pitchFamily="18" charset="0"/>
                  </a:rPr>
                  <a:t>So,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𝑔𝑟𝑜𝑢𝑝𝑠</m:t>
                    </m:r>
                  </m:oMath>
                </a14:m>
                <a:r>
                  <a:rPr lang="en-US" sz="2000" dirty="0" smtClean="0">
                    <a:latin typeface="Times New Roman" panose="02020603050405020304" pitchFamily="18" charset="0"/>
                    <a:cs typeface="Times New Roman" panose="02020603050405020304" pitchFamily="18" charset="0"/>
                  </a:rPr>
                  <a:t> of discrete values, then we have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 </m:t>
                    </m:r>
                  </m:oMath>
                </a14:m>
                <a:r>
                  <a:rPr lang="en-US" sz="2000" dirty="0" smtClean="0">
                    <a:latin typeface="Times New Roman" panose="02020603050405020304" pitchFamily="18" charset="0"/>
                    <a:cs typeface="Times New Roman" panose="02020603050405020304" pitchFamily="18" charset="0"/>
                  </a:rPr>
                  <a:t>split points.</a:t>
                </a:r>
              </a:p>
              <a:p>
                <a:pPr marL="341313" algn="just"/>
                <a:endParaRPr lang="en-US" sz="20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2429" y="1491083"/>
                <a:ext cx="8068236" cy="4524315"/>
              </a:xfrm>
              <a:prstGeom prst="rect">
                <a:avLst/>
              </a:prstGeom>
              <a:blipFill rotWithShape="1">
                <a:blip r:embed="rId2"/>
                <a:stretch>
                  <a:fillRect l="-1587" t="-3639" r="-831"/>
                </a:stretch>
              </a:blipFill>
            </p:spPr>
            <p:txBody>
              <a:bodyPr/>
              <a:lstStyle/>
              <a:p>
                <a:r>
                  <a:rPr lang="en-IN">
                    <a:noFill/>
                  </a:rPr>
                  <a:t> </a:t>
                </a:r>
              </a:p>
            </p:txBody>
          </p:sp>
        </mc:Fallback>
      </mc:AlternateContent>
      <p:grpSp>
        <p:nvGrpSpPr>
          <p:cNvPr id="16" name="Group 15"/>
          <p:cNvGrpSpPr/>
          <p:nvPr/>
        </p:nvGrpSpPr>
        <p:grpSpPr>
          <a:xfrm>
            <a:off x="1272314" y="4375460"/>
            <a:ext cx="7146748" cy="309072"/>
            <a:chOff x="949938" y="2459765"/>
            <a:chExt cx="7146748" cy="309072"/>
          </a:xfrm>
        </p:grpSpPr>
        <mc:AlternateContent xmlns:mc="http://schemas.openxmlformats.org/markup-compatibility/2006" xmlns:a14="http://schemas.microsoft.com/office/drawing/2010/main">
          <mc:Choice Requires="a14">
            <p:sp>
              <p:nvSpPr>
                <p:cNvPr id="3" name="Rectangle 2"/>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15"/>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578122"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578122" y="2459765"/>
                  <a:ext cx="948584" cy="307648"/>
                </a:xfrm>
                <a:prstGeom prst="rect">
                  <a:avLst/>
                </a:prstGeom>
                <a:blipFill>
                  <a:blip r:embed="rId16"/>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036743"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036743" y="2459765"/>
                  <a:ext cx="948584" cy="307648"/>
                </a:xfrm>
                <a:prstGeom prst="rect">
                  <a:avLst/>
                </a:prstGeom>
                <a:blipFill>
                  <a:blip r:embed="rId17"/>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𝑁</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18"/>
                  <a:stretch>
                    <a:fillRect b="-5556"/>
                  </a:stretch>
                </a:blipFill>
              </p:spPr>
              <p:txBody>
                <a:bodyPr/>
                <a:lstStyle/>
                <a:p>
                  <a:r>
                    <a:rPr lang="en-US">
                      <a:noFill/>
                    </a:rPr>
                    <a:t> </a:t>
                  </a:r>
                </a:p>
              </p:txBody>
            </p:sp>
          </mc:Fallback>
        </mc:AlternateContent>
        <p:sp>
          <p:nvSpPr>
            <p:cNvPr id="6" name="Oval 5"/>
            <p:cNvSpPr/>
            <p:nvPr/>
          </p:nvSpPr>
          <p:spPr>
            <a:xfrm>
              <a:off x="2307364"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993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29097"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51965"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805300"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28319"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366759" y="2619285"/>
              <a:ext cx="1324598"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932210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p:sp>
        <p:nvSpPr>
          <p:cNvPr id="9" name="Title 1"/>
          <p:cNvSpPr>
            <a:spLocks noGrp="1"/>
          </p:cNvSpPr>
          <p:nvPr>
            <p:ph type="title"/>
          </p:nvPr>
        </p:nvSpPr>
        <p:spPr>
          <a:xfrm>
            <a:off x="468093" y="34217"/>
            <a:ext cx="8425339" cy="1149159"/>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values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223307" y="1365547"/>
                <a:ext cx="8829727" cy="4971874"/>
              </a:xfrm>
              <a:prstGeom prst="rect">
                <a:avLst/>
              </a:prstGeom>
              <a:noFill/>
            </p:spPr>
            <p:txBody>
              <a:bodyPr wrap="square" rtlCol="0">
                <a:spAutoFit/>
              </a:bodyPr>
              <a:lstStyle/>
              <a:p>
                <a:pPr marL="341313" algn="just"/>
                <a:endParaRPr lang="en-US" sz="1600" dirty="0">
                  <a:latin typeface="Times New Roman" panose="02020603050405020304" pitchFamily="18" charset="0"/>
                  <a:cs typeface="Times New Roman" panose="02020603050405020304" pitchFamily="18" charset="0"/>
                </a:endParaRPr>
              </a:p>
              <a:p>
                <a:pPr marL="341313" indent="-341313" algn="just">
                  <a:buSzPct val="150000"/>
                  <a:buFont typeface="+mj-lt"/>
                  <a:buAutoNum type="arabicPeriod" startAt="2"/>
                </a:pPr>
                <a:r>
                  <a:rPr lang="en-US" sz="1600" b="1" dirty="0" smtClean="0">
                    <a:solidFill>
                      <a:srgbClr val="A50021"/>
                    </a:solidFill>
                    <a:latin typeface="Times New Roman" panose="02020603050405020304" pitchFamily="18" charset="0"/>
                    <a:cs typeface="Times New Roman" panose="02020603050405020304" pitchFamily="18" charset="0"/>
                  </a:rPr>
                  <a:t> </a:t>
                </a:r>
                <a:r>
                  <a:rPr lang="en-US" sz="2000" b="1" dirty="0" smtClean="0">
                    <a:solidFill>
                      <a:srgbClr val="A50021"/>
                    </a:solidFill>
                    <a:latin typeface="Times New Roman" panose="02020603050405020304" pitchFamily="18" charset="0"/>
                    <a:cs typeface="Times New Roman" panose="02020603050405020304" pitchFamily="18" charset="0"/>
                  </a:rPr>
                  <a:t>Mid-point splitting: </a:t>
                </a:r>
                <a:r>
                  <a:rPr lang="en-US" sz="2000" dirty="0" smtClean="0">
                    <a:latin typeface="Times New Roman" panose="02020603050405020304" pitchFamily="18" charset="0"/>
                    <a:cs typeface="Times New Roman" panose="02020603050405020304" pitchFamily="18" charset="0"/>
                  </a:rPr>
                  <a:t>Another approach to avoid the data discretization.</a:t>
                </a:r>
              </a:p>
              <a:p>
                <a:pPr marL="1255713" lvl="2" indent="-341313" algn="just">
                  <a:buFont typeface="+mj-lt"/>
                  <a:buAutoNum type="arabicPeriod" startAt="2"/>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 sorts the values of the attribute and take the distinct values only in it. </a:t>
                </a:r>
              </a:p>
              <a:p>
                <a:pPr marL="800100" lvl="1"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Then, the mid-point between each pair of adjacent values is considered as a split-point.</a:t>
                </a:r>
              </a:p>
              <a:p>
                <a:pPr marL="341313" indent="-341313" algn="just">
                  <a:buFont typeface="+mj-lt"/>
                  <a:buAutoNum type="arabicPeriod" startAt="2"/>
                </a:pPr>
                <a:endParaRPr lang="en-US" sz="2000" i="1" dirty="0" smtClean="0">
                  <a:latin typeface="Cambria Math" panose="02040503050406030204" pitchFamily="18" charset="0"/>
                  <a:cs typeface="Times New Roman" panose="02020603050405020304" pitchFamily="18" charset="0"/>
                </a:endParaRPr>
              </a:p>
              <a:p>
                <a:pPr lvl="8" algn="just"/>
                <a:endParaRPr lang="en-US" sz="2000" i="1" dirty="0">
                  <a:latin typeface="Cambria Math" panose="02040503050406030204" pitchFamily="18" charset="0"/>
                  <a:cs typeface="Times New Roman" panose="02020603050405020304" pitchFamily="18" charset="0"/>
                </a:endParaRPr>
              </a:p>
              <a:p>
                <a:pPr lvl="8" algn="just"/>
                <a:endParaRPr lang="en-US" sz="2000" i="1" dirty="0" smtClean="0">
                  <a:latin typeface="Cambria Math" panose="020405030504060302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Here, if </a:t>
                </a:r>
                <a:r>
                  <a:rPr lang="en-US" sz="2000" i="1" dirty="0" smtClean="0">
                    <a:latin typeface="Times New Roman" panose="02020603050405020304" pitchFamily="18" charset="0"/>
                    <a:cs typeface="Times New Roman" panose="02020603050405020304" pitchFamily="18" charset="0"/>
                  </a:rPr>
                  <a:t>n</a:t>
                </a:r>
                <a:r>
                  <a:rPr lang="en-US" sz="2000" dirty="0" smtClean="0">
                    <a:latin typeface="Times New Roman" panose="02020603050405020304" pitchFamily="18" charset="0"/>
                    <a:cs typeface="Times New Roman" panose="02020603050405020304" pitchFamily="18" charset="0"/>
                  </a:rPr>
                  <a:t>-distinct values are there for the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then we choose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 split points as shown above.</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example, there is a split point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  </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Sub>
                      </m:num>
                      <m:den>
                        <m:r>
                          <a:rPr lang="en-US" sz="2000" b="0" i="1" smtClean="0">
                            <a:latin typeface="Cambria Math" panose="02040503050406030204" pitchFamily="18" charset="0"/>
                            <a:cs typeface="Times New Roman" panose="02020603050405020304" pitchFamily="18" charset="0"/>
                          </a:rPr>
                          <m:t>2</m:t>
                        </m:r>
                      </m:den>
                    </m:f>
                  </m:oMath>
                </a14:m>
                <a:r>
                  <a:rPr lang="en-US" sz="2000" dirty="0" smtClean="0">
                    <a:latin typeface="Times New Roman" panose="02020603050405020304" pitchFamily="18" charset="0"/>
                    <a:cs typeface="Times New Roman" panose="02020603050405020304" pitchFamily="18" charset="0"/>
                  </a:rPr>
                  <a:t> in between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sub>
                    </m:sSub>
                  </m:oMath>
                </a14:m>
                <a:r>
                  <a:rPr lang="en-US" sz="20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Sub>
                  </m:oMath>
                </a14:m>
                <a:r>
                  <a:rPr lang="en-US" sz="2000" dirty="0" smtClean="0">
                    <a:latin typeface="Times New Roman" panose="02020603050405020304" pitchFamily="18" charset="0"/>
                    <a:cs typeface="Times New Roman" panose="02020603050405020304" pitchFamily="18" charset="0"/>
                  </a:rPr>
                  <a:t> </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each split-point, we have two partitions: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oMath>
                </a14:m>
                <a:r>
                  <a:rPr lang="en-US" sz="2000" dirty="0" smtClean="0">
                    <a:latin typeface="Times New Roman" panose="02020603050405020304" pitchFamily="18" charset="0"/>
                    <a:cs typeface="Times New Roman" panose="02020603050405020304" pitchFamily="18" charset="0"/>
                  </a:rPr>
                  <a:t>, and finally the point with maximum information gain is the desired split point for that attribute.</a:t>
                </a:r>
              </a:p>
            </p:txBody>
          </p:sp>
        </mc:Choice>
        <mc:Fallback xmlns="">
          <p:sp>
            <p:nvSpPr>
              <p:cNvPr id="2" name="TextBox 1"/>
              <p:cNvSpPr txBox="1">
                <a:spLocks noRot="1" noChangeAspect="1" noMove="1" noResize="1" noEditPoints="1" noAdjustHandles="1" noChangeArrowheads="1" noChangeShapeType="1" noTextEdit="1"/>
              </p:cNvSpPr>
              <p:nvPr/>
            </p:nvSpPr>
            <p:spPr>
              <a:xfrm>
                <a:off x="223289" y="1365547"/>
                <a:ext cx="8829727" cy="4971874"/>
              </a:xfrm>
              <a:prstGeom prst="rect">
                <a:avLst/>
              </a:prstGeom>
              <a:blipFill rotWithShape="0">
                <a:blip r:embed="rId2"/>
                <a:stretch>
                  <a:fillRect l="-967" r="-691" b="-12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val 35"/>
              <p:cNvSpPr/>
              <p:nvPr/>
            </p:nvSpPr>
            <p:spPr>
              <a:xfrm>
                <a:off x="1558900"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i="1">
                              <a:solidFill>
                                <a:sysClr val="windowText" lastClr="000000"/>
                              </a:solidFill>
                              <a:latin typeface="Cambria Math" panose="02040503050406030204" pitchFamily="18" charset="0"/>
                            </a:rPr>
                            <m:t>1</m:t>
                          </m:r>
                        </m:sub>
                      </m:sSub>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1558900" y="3326652"/>
                <a:ext cx="380286" cy="401653"/>
              </a:xfrm>
              <a:prstGeom prst="ellipse">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2316636"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37" name="Oval 36"/>
              <p:cNvSpPr>
                <a:spLocks noRot="1" noChangeAspect="1" noMove="1" noResize="1" noEditPoints="1" noAdjustHandles="1" noChangeArrowheads="1" noChangeShapeType="1" noTextEdit="1"/>
              </p:cNvSpPr>
              <p:nvPr/>
            </p:nvSpPr>
            <p:spPr>
              <a:xfrm>
                <a:off x="2316627" y="3338759"/>
                <a:ext cx="380286" cy="401653"/>
              </a:xfrm>
              <a:prstGeom prst="ellipse">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307435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3074354" y="3338759"/>
                <a:ext cx="380286" cy="401653"/>
              </a:xfrm>
              <a:prstGeom prst="ellipse">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Oval 39"/>
              <p:cNvSpPr/>
              <p:nvPr/>
            </p:nvSpPr>
            <p:spPr>
              <a:xfrm>
                <a:off x="4702719"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𝑖</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4702701" y="3326651"/>
                <a:ext cx="380286" cy="401653"/>
              </a:xfrm>
              <a:prstGeom prst="ellipse">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548952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ysClr val="windowText" lastClr="000000"/>
                              </a:solidFill>
                              <a:latin typeface="Cambria Math" panose="02040503050406030204" pitchFamily="18" charset="0"/>
                            </a:rPr>
                          </m:ctrlPr>
                        </m:sSubPr>
                        <m:e>
                          <m:r>
                            <a:rPr lang="en-US" sz="1400" i="1">
                              <a:solidFill>
                                <a:sysClr val="windowText" lastClr="000000"/>
                              </a:solidFill>
                              <a:latin typeface="Cambria Math" panose="02040503050406030204" pitchFamily="18" charset="0"/>
                            </a:rPr>
                            <m:t>𝑣</m:t>
                          </m:r>
                        </m:e>
                        <m:sub>
                          <m:r>
                            <a:rPr lang="en-US" sz="1400" b="0" i="1" smtClean="0">
                              <a:solidFill>
                                <a:sysClr val="windowText" lastClr="000000"/>
                              </a:solidFill>
                              <a:latin typeface="Cambria Math" panose="02040503050406030204" pitchFamily="18" charset="0"/>
                            </a:rPr>
                            <m:t>𝑖</m:t>
                          </m:r>
                          <m:r>
                            <a:rPr lang="en-US" sz="1400" b="0" i="1" smtClean="0">
                              <a:solidFill>
                                <a:sysClr val="windowText" lastClr="000000"/>
                              </a:solidFill>
                              <a:latin typeface="Cambria Math" panose="02040503050406030204" pitchFamily="18" charset="0"/>
                            </a:rPr>
                            <m:t>+1</m:t>
                          </m:r>
                        </m:sub>
                      </m:sSub>
                    </m:oMath>
                  </m:oMathPara>
                </a14:m>
                <a:endParaRPr lang="en-US" sz="1400" dirty="0"/>
              </a:p>
            </p:txBody>
          </p:sp>
        </mc:Choice>
        <mc:Fallback xmlns="">
          <p:sp>
            <p:nvSpPr>
              <p:cNvPr id="42" name="Oval 41"/>
              <p:cNvSpPr>
                <a:spLocks noRot="1" noChangeAspect="1" noMove="1" noResize="1" noEditPoints="1" noAdjustHandles="1" noChangeArrowheads="1" noChangeShapeType="1" noTextEdit="1"/>
              </p:cNvSpPr>
              <p:nvPr/>
            </p:nvSpPr>
            <p:spPr>
              <a:xfrm>
                <a:off x="5489524" y="3338759"/>
                <a:ext cx="380286" cy="401653"/>
              </a:xfrm>
              <a:prstGeom prst="ellipse">
                <a:avLst/>
              </a:prstGeom>
              <a:blipFill rotWithShape="1">
                <a:blip r:embed="rId7"/>
                <a:stretch>
                  <a:fillRect l="-75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p:cNvSpPr/>
              <p:nvPr/>
            </p:nvSpPr>
            <p:spPr>
              <a:xfrm>
                <a:off x="7427172" y="3335918"/>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xmlns="">
          <p:sp>
            <p:nvSpPr>
              <p:cNvPr id="43" name="Oval 42"/>
              <p:cNvSpPr>
                <a:spLocks noRot="1" noChangeAspect="1" noMove="1" noResize="1" noEditPoints="1" noAdjustHandles="1" noChangeArrowheads="1" noChangeShapeType="1" noTextEdit="1"/>
              </p:cNvSpPr>
              <p:nvPr/>
            </p:nvSpPr>
            <p:spPr>
              <a:xfrm>
                <a:off x="7427162" y="3335910"/>
                <a:ext cx="380286" cy="401653"/>
              </a:xfrm>
              <a:prstGeom prst="ellipse">
                <a:avLst/>
              </a:prstGeom>
              <a:blipFill rotWithShape="1">
                <a:blip r:embed="rId8"/>
                <a:stretch>
                  <a:fillRect/>
                </a:stretch>
              </a:blipFill>
            </p:spPr>
            <p:txBody>
              <a:bodyPr/>
              <a:lstStyle/>
              <a:p>
                <a:r>
                  <a:rPr lang="en-IN">
                    <a:noFill/>
                  </a:rPr>
                  <a:t> </a:t>
                </a:r>
              </a:p>
            </p:txBody>
          </p:sp>
        </mc:Fallback>
      </mc:AlternateContent>
      <p:sp>
        <p:nvSpPr>
          <p:cNvPr id="45" name="Oval 44"/>
          <p:cNvSpPr/>
          <p:nvPr/>
        </p:nvSpPr>
        <p:spPr>
          <a:xfrm>
            <a:off x="2074106"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48358"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28469" y="3490444"/>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555377"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52780"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969520"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269414"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3721712" y="3527477"/>
            <a:ext cx="700755"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p:cNvCxnSpPr/>
          <p:nvPr/>
        </p:nvCxnSpPr>
        <p:spPr>
          <a:xfrm>
            <a:off x="6119656" y="3531045"/>
            <a:ext cx="1040296" cy="4985"/>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p:cNvCxnSpPr/>
          <p:nvPr/>
        </p:nvCxnSpPr>
        <p:spPr>
          <a:xfrm flipV="1">
            <a:off x="5282522" y="3641429"/>
            <a:ext cx="0" cy="3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9701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68" y="2938093"/>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CART</a:t>
            </a:r>
            <a:endParaRPr lang="en-IN" b="1" dirty="0">
              <a:solidFill>
                <a:srgbClr val="0B5ED7"/>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spTree>
    <p:extLst>
      <p:ext uri="{BB962C8B-B14F-4D97-AF65-F5344CB8AC3E}">
        <p14:creationId xmlns:p14="http://schemas.microsoft.com/office/powerpoint/2010/main" val="3716714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76022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r>
              <a:rPr lang="en-US" sz="2000" dirty="0" smtClean="0">
                <a:solidFill>
                  <a:srgbClr val="0B5ED7"/>
                </a:solidFill>
                <a:cs typeface="Times New Roman" pitchFamily="18" charset="0"/>
              </a:rPr>
              <a:t>   What are the class label of </a:t>
            </a:r>
            <a:r>
              <a:rPr lang="en-US" sz="2000" dirty="0" smtClean="0">
                <a:solidFill>
                  <a:srgbClr val="A50021"/>
                </a:solidFill>
                <a:cs typeface="Times New Roman" pitchFamily="18" charset="0"/>
              </a:rPr>
              <a:t>Dragon</a:t>
            </a:r>
            <a:r>
              <a:rPr lang="en-US" sz="2000" dirty="0" smtClean="0">
                <a:solidFill>
                  <a:srgbClr val="0B5ED7"/>
                </a:solidFill>
                <a:cs typeface="Times New Roman" pitchFamily="18" charset="0"/>
              </a:rPr>
              <a:t> and </a:t>
            </a:r>
            <a:r>
              <a:rPr lang="en-US" sz="2000" dirty="0" smtClean="0">
                <a:solidFill>
                  <a:srgbClr val="A50021"/>
                </a:solidFill>
                <a:cs typeface="Times New Roman" pitchFamily="18" charset="0"/>
              </a:rPr>
              <a:t>Shark</a:t>
            </a:r>
            <a:r>
              <a:rPr lang="en-US" sz="2000" dirty="0" smtClean="0">
                <a:solidFill>
                  <a:srgbClr val="0B5ED7"/>
                </a:solidFill>
                <a:cs typeface="Times New Roman" pitchFamily="18" charset="0"/>
              </a:rPr>
              <a:t>?</a:t>
            </a:r>
          </a:p>
          <a:p>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698457830"/>
              </p:ext>
            </p:extLst>
          </p:nvPr>
        </p:nvGraphicFramePr>
        <p:xfrm>
          <a:off x="746771" y="2336514"/>
          <a:ext cx="7741921" cy="3277362"/>
        </p:xfrm>
        <a:graphic>
          <a:graphicData uri="http://schemas.openxmlformats.org/drawingml/2006/table">
            <a:tbl>
              <a:tblPr firstRow="1" firstCol="1" bandRow="1">
                <a:tableStyleId>{5C22544A-7EE6-4342-B048-85BDC9FD1C3A}</a:tableStyleId>
              </a:tblPr>
              <a:tblGrid>
                <a:gridCol w="97536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69342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800100">
                  <a:extLst>
                    <a:ext uri="{9D8B030D-6E8A-4147-A177-3AD203B41FA5}">
                      <a16:colId xmlns:a16="http://schemas.microsoft.com/office/drawing/2014/main" val="20004"/>
                    </a:ext>
                  </a:extLst>
                </a:gridCol>
                <a:gridCol w="731520">
                  <a:extLst>
                    <a:ext uri="{9D8B030D-6E8A-4147-A177-3AD203B41FA5}">
                      <a16:colId xmlns:a16="http://schemas.microsoft.com/office/drawing/2014/main" val="20005"/>
                    </a:ext>
                  </a:extLst>
                </a:gridCol>
                <a:gridCol w="647701">
                  <a:extLst>
                    <a:ext uri="{9D8B030D-6E8A-4147-A177-3AD203B41FA5}">
                      <a16:colId xmlns:a16="http://schemas.microsoft.com/office/drawing/2014/main" val="20006"/>
                    </a:ext>
                  </a:extLst>
                </a:gridCol>
                <a:gridCol w="876300">
                  <a:extLst>
                    <a:ext uri="{9D8B030D-6E8A-4147-A177-3AD203B41FA5}">
                      <a16:colId xmlns:a16="http://schemas.microsoft.com/office/drawing/2014/main" val="20007"/>
                    </a:ext>
                  </a:extLst>
                </a:gridCol>
                <a:gridCol w="1074420">
                  <a:extLst>
                    <a:ext uri="{9D8B030D-6E8A-4147-A177-3AD203B41FA5}">
                      <a16:colId xmlns:a16="http://schemas.microsoft.com/office/drawing/2014/main" val="20008"/>
                    </a:ext>
                  </a:extLst>
                </a:gridCol>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Aquatic Creature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100">
                          <a:effectLst/>
                        </a:rPr>
                        <a:t>Human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a:lnSpc>
                          <a:spcPct val="115000"/>
                        </a:lnSpc>
                        <a:spcAft>
                          <a:spcPts val="0"/>
                        </a:spcAft>
                      </a:pPr>
                      <a:r>
                        <a:rPr lang="en-IN" sz="1100">
                          <a:effectLst/>
                        </a:rPr>
                        <a:t>Python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0">
                <a:tc>
                  <a:txBody>
                    <a:bodyPr/>
                    <a:lstStyle/>
                    <a:p>
                      <a:pPr>
                        <a:lnSpc>
                          <a:spcPct val="115000"/>
                        </a:lnSpc>
                        <a:spcAft>
                          <a:spcPts val="0"/>
                        </a:spcAft>
                      </a:pPr>
                      <a:r>
                        <a:rPr lang="en-IN" sz="1100">
                          <a:effectLst/>
                        </a:rPr>
                        <a:t>Salmon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0">
                <a:tc>
                  <a:txBody>
                    <a:bodyPr/>
                    <a:lstStyle/>
                    <a:p>
                      <a:pPr>
                        <a:lnSpc>
                          <a:spcPct val="115000"/>
                        </a:lnSpc>
                        <a:spcAft>
                          <a:spcPts val="0"/>
                        </a:spcAft>
                      </a:pPr>
                      <a:r>
                        <a:rPr lang="en-IN" sz="1100">
                          <a:effectLst/>
                        </a:rPr>
                        <a:t>Whale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0">
                <a:tc>
                  <a:txBody>
                    <a:bodyPr/>
                    <a:lstStyle/>
                    <a:p>
                      <a:pPr>
                        <a:lnSpc>
                          <a:spcPct val="115000"/>
                        </a:lnSpc>
                        <a:spcAft>
                          <a:spcPts val="0"/>
                        </a:spcAft>
                      </a:pPr>
                      <a:r>
                        <a:rPr lang="en-IN" sz="1100">
                          <a:effectLst/>
                        </a:rPr>
                        <a:t>Frog</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Amphibian</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0">
                <a:tc>
                  <a:txBody>
                    <a:bodyPr/>
                    <a:lstStyle/>
                    <a:p>
                      <a:pPr>
                        <a:lnSpc>
                          <a:spcPct val="115000"/>
                        </a:lnSpc>
                        <a:spcAft>
                          <a:spcPts val="0"/>
                        </a:spcAft>
                      </a:pPr>
                      <a:r>
                        <a:rPr lang="en-IN" sz="1100">
                          <a:effectLst/>
                        </a:rPr>
                        <a:t>Komodo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0">
                <a:tc>
                  <a:txBody>
                    <a:bodyPr/>
                    <a:lstStyle/>
                    <a:p>
                      <a:pPr>
                        <a:lnSpc>
                          <a:spcPct val="115000"/>
                        </a:lnSpc>
                        <a:spcAft>
                          <a:spcPts val="0"/>
                        </a:spcAft>
                      </a:pPr>
                      <a:r>
                        <a:rPr lang="en-IN" sz="1100">
                          <a:effectLst/>
                        </a:rPr>
                        <a:t>Bat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0">
                <a:tc>
                  <a:txBody>
                    <a:bodyPr/>
                    <a:lstStyle/>
                    <a:p>
                      <a:pPr>
                        <a:lnSpc>
                          <a:spcPct val="115000"/>
                        </a:lnSpc>
                        <a:spcAft>
                          <a:spcPts val="0"/>
                        </a:spcAft>
                      </a:pPr>
                      <a:r>
                        <a:rPr lang="en-IN" sz="1100">
                          <a:effectLst/>
                        </a:rPr>
                        <a:t>Pigeon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r h="0">
                <a:tc>
                  <a:txBody>
                    <a:bodyPr/>
                    <a:lstStyle/>
                    <a:p>
                      <a:pPr>
                        <a:lnSpc>
                          <a:spcPct val="115000"/>
                        </a:lnSpc>
                        <a:spcAft>
                          <a:spcPts val="0"/>
                        </a:spcAft>
                      </a:pPr>
                      <a:r>
                        <a:rPr lang="en-IN" sz="1100">
                          <a:effectLst/>
                        </a:rPr>
                        <a:t>Cat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fur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r h="0">
                <a:tc>
                  <a:txBody>
                    <a:bodyPr/>
                    <a:lstStyle/>
                    <a:p>
                      <a:pPr>
                        <a:lnSpc>
                          <a:spcPct val="115000"/>
                        </a:lnSpc>
                        <a:spcAft>
                          <a:spcPts val="0"/>
                        </a:spcAft>
                      </a:pPr>
                      <a:r>
                        <a:rPr lang="en-IN" sz="1100">
                          <a:effectLst/>
                        </a:rPr>
                        <a:t>Leopard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0"/>
                  </a:ext>
                </a:extLst>
              </a:tr>
              <a:tr h="0">
                <a:tc>
                  <a:txBody>
                    <a:bodyPr/>
                    <a:lstStyle/>
                    <a:p>
                      <a:pPr>
                        <a:lnSpc>
                          <a:spcPct val="115000"/>
                        </a:lnSpc>
                        <a:spcAft>
                          <a:spcPts val="0"/>
                        </a:spcAft>
                      </a:pPr>
                      <a:r>
                        <a:rPr lang="en-IN" sz="1100">
                          <a:effectLst/>
                        </a:rPr>
                        <a:t>Turtle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1"/>
                  </a:ext>
                </a:extLst>
              </a:tr>
              <a:tr h="0">
                <a:tc>
                  <a:txBody>
                    <a:bodyPr/>
                    <a:lstStyle/>
                    <a:p>
                      <a:pPr>
                        <a:lnSpc>
                          <a:spcPct val="115000"/>
                        </a:lnSpc>
                        <a:spcAft>
                          <a:spcPts val="0"/>
                        </a:spcAft>
                      </a:pPr>
                      <a:r>
                        <a:rPr lang="en-IN" sz="1100">
                          <a:effectLst/>
                        </a:rPr>
                        <a:t>Penguin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2"/>
                  </a:ext>
                </a:extLst>
              </a:tr>
              <a:tr h="0">
                <a:tc>
                  <a:txBody>
                    <a:bodyPr/>
                    <a:lstStyle/>
                    <a:p>
                      <a:pPr>
                        <a:lnSpc>
                          <a:spcPct val="115000"/>
                        </a:lnSpc>
                        <a:spcAft>
                          <a:spcPts val="0"/>
                        </a:spcAft>
                      </a:pPr>
                      <a:r>
                        <a:rPr lang="en-IN" sz="1100">
                          <a:effectLst/>
                        </a:rPr>
                        <a:t>Porcupine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quills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3"/>
                  </a:ext>
                </a:extLst>
              </a:tr>
              <a:tr h="0">
                <a:tc>
                  <a:txBody>
                    <a:bodyPr/>
                    <a:lstStyle/>
                    <a:p>
                      <a:pPr>
                        <a:lnSpc>
                          <a:spcPct val="115000"/>
                        </a:lnSpc>
                        <a:spcAft>
                          <a:spcPts val="0"/>
                        </a:spcAft>
                      </a:pPr>
                      <a:r>
                        <a:rPr lang="en-IN" sz="1100">
                          <a:effectLst/>
                        </a:rPr>
                        <a:t>Eel</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4"/>
                  </a:ext>
                </a:extLst>
              </a:tr>
              <a:tr h="0">
                <a:tc>
                  <a:txBody>
                    <a:bodyPr/>
                    <a:lstStyle/>
                    <a:p>
                      <a:pPr>
                        <a:lnSpc>
                          <a:spcPct val="115000"/>
                        </a:lnSpc>
                        <a:spcAft>
                          <a:spcPts val="0"/>
                        </a:spcAft>
                      </a:pPr>
                      <a:r>
                        <a:rPr lang="en-IN" sz="1100">
                          <a:effectLst/>
                        </a:rPr>
                        <a:t>Salamander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none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smtClean="0">
                          <a:effectLst/>
                        </a:rPr>
                        <a:t>Amphibian</a:t>
                      </a:r>
                      <a:endParaRPr lang="en-IN"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4927417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41526"/>
                <a:ext cx="8425339" cy="4667922"/>
              </a:xfrm>
            </p:spPr>
            <p:txBody>
              <a:bodyPr>
                <a:normAutofit fontScale="92500" lnSpcReduction="10000"/>
              </a:bodyPr>
              <a:lstStyle/>
              <a:p>
                <a:r>
                  <a:rPr lang="en-IN" sz="2000" dirty="0" smtClean="0">
                    <a:latin typeface="Times New Roman" pitchFamily="18" charset="0"/>
                    <a:ea typeface="Tahoma" panose="020B0604030504040204" pitchFamily="34" charset="0"/>
                    <a:cs typeface="Times New Roman" panose="02020603050405020304" pitchFamily="18" charset="0"/>
                  </a:rPr>
                  <a:t>It is observed that information gain measure used in ID3 </a:t>
                </a:r>
                <a:r>
                  <a:rPr lang="en-IN" sz="2000" dirty="0" smtClean="0">
                    <a:solidFill>
                      <a:srgbClr val="0B5ED7"/>
                    </a:solidFill>
                    <a:latin typeface="Times New Roman" pitchFamily="18" charset="0"/>
                    <a:ea typeface="Tahoma" panose="020B0604030504040204" pitchFamily="34" charset="0"/>
                    <a:cs typeface="Times New Roman" panose="02020603050405020304" pitchFamily="18" charset="0"/>
                  </a:rPr>
                  <a:t>is biased towards test with many outcomes</a:t>
                </a:r>
                <a:r>
                  <a:rPr lang="en-IN" sz="2000" dirty="0" smtClean="0">
                    <a:latin typeface="Times New Roman" pitchFamily="18" charset="0"/>
                    <a:ea typeface="Tahoma" panose="020B0604030504040204" pitchFamily="34" charset="0"/>
                    <a:cs typeface="Times New Roman" panose="02020603050405020304" pitchFamily="18" charset="0"/>
                  </a:rPr>
                  <a:t>, that is, it prefers to select attributes having a large number of values.</a:t>
                </a:r>
              </a:p>
              <a:p>
                <a:pPr lvl="8"/>
                <a:endParaRPr lang="en-IN" sz="800" dirty="0" smtClean="0">
                  <a:latin typeface="Times New Roman"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Breiman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J. Friedman, R.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Olshen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C. Stone in 1984 proposed an algorithm to build a binary decision tree also called CART decision tree.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CART stands for </a:t>
                </a:r>
                <a:r>
                  <a:rPr lang="en-IN" sz="18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Classification and Regression Tree</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fact, invented independently at the same time as ID3 (1984).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ID3 and CART are two cornerstone  algorithms spawned a flurry of work on decision tree induction.</a:t>
                </a:r>
              </a:p>
              <a:p>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CART is a technique that generates </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a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binary decision tree; </a:t>
                </a:r>
                <a:r>
                  <a:rPr lang="en-IN" sz="2000" dirty="0">
                    <a:latin typeface="Times New Roman" panose="02020603050405020304" pitchFamily="18" charset="0"/>
                    <a:ea typeface="Tahoma" panose="020B0604030504040204" pitchFamily="34" charset="0"/>
                    <a:cs typeface="Times New Roman" panose="02020603050405020304" pitchFamily="18" charset="0"/>
                  </a:rPr>
                  <a:t>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hat is, unlike ID3, in CART, for each node only two children is created.</a:t>
                </a:r>
              </a:p>
              <a:p>
                <a:pPr lvl="8"/>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as a measure to select the best attribute to be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whereas CART do the same but using another measurement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It is also known as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 of Diversity</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is denote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41526"/>
                <a:ext cx="8425339" cy="4667922"/>
              </a:xfrm>
              <a:blipFill rotWithShape="1">
                <a:blip r:embed="rId2"/>
                <a:stretch>
                  <a:fillRect l="-434" t="-1305" r="-651"/>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CART Algorithm</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30028860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1656977"/>
                <a:ext cx="7734300" cy="441033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a training set with size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b>
                        </m:sSub>
                      </m:e>
                    </m:d>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 the set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k</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classifications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𝑚</m:t>
                            </m:r>
                          </m:sub>
                        </m:sSub>
                      </m:e>
                    </m:d>
                  </m:oMath>
                </a14:m>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be any attribute with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different values of it.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Like entropy measure in ID3, CART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proposes Gini Index (denoted by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 the measure of impurity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It can be defined as follows.</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p>
                        <m:e>
                          <m:sSubSup>
                            <m:sSubSup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probability that a tuple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belongs to class </a:t>
                </a:r>
                <a14:m>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can be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estimated as</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number of tuples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with class </a:t>
                </a:r>
                <a14:m>
                  <m:oMath xmlns:m="http://schemas.openxmlformats.org/officeDocument/2006/math">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US" b="0" i="1" dirty="0" smtClean="0">
                            <a:solidFill>
                              <a:schemeClr val="tx1"/>
                            </a:solidFill>
                            <a:latin typeface="Cambria Math"/>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7" name="Rectangle 6"/>
              <p:cNvSpPr>
                <a:spLocks noRot="1" noChangeAspect="1" noMove="1" noResize="1" noEditPoints="1" noAdjustHandles="1" noChangeArrowheads="1" noChangeShapeType="1" noTextEdit="1"/>
              </p:cNvSpPr>
              <p:nvPr/>
            </p:nvSpPr>
            <p:spPr>
              <a:xfrm>
                <a:off x="672911" y="1656977"/>
                <a:ext cx="7734300" cy="441033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9.6: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656736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90899"/>
                <a:ext cx="8425339" cy="4550229"/>
              </a:xfrm>
            </p:spPr>
            <p:txBody>
              <a:bodyPr>
                <a:normAutofit/>
              </a:bodyPr>
              <a:lstStyle/>
              <a:p>
                <a:pPr marL="0" indent="0" algn="just">
                  <a:buNone/>
                </a:pPr>
                <a:endParaRPr lang="en-IN" sz="9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a:t>Note</a:t>
                </a:r>
              </a:p>
              <a:p>
                <a:pPr marL="0" indent="0" algn="just">
                  <a:buNone/>
                </a:pPr>
                <a:endParaRPr lang="en-US" sz="1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algn="just"/>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measures the “impurity” of data set </a:t>
                </a:r>
                <a:r>
                  <a:rPr lang="en-US" sz="200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smallest value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of </a:t>
                </a:r>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zero</a:t>
                </a:r>
              </a:p>
              <a:p>
                <a:pPr lvl="1"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which it takes when all the classifications are same. </a:t>
                </a:r>
              </a:p>
              <a:p>
                <a:pPr lvl="5" algn="just"/>
                <a:endParaRPr lang="en-US" sz="12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It takes its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largest value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2"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when the classes are evenly distributed between the tuples, that is the frequency of each class is </a:t>
                </a:r>
                <a14:m>
                  <m:oMath xmlns:m="http://schemas.openxmlformats.org/officeDocument/2006/math">
                    <m:f>
                      <m:fPr>
                        <m:ctrlP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90895"/>
                <a:ext cx="8425339" cy="4550229"/>
              </a:xfrm>
              <a:blipFill rotWithShape="1">
                <a:blip r:embed="rId2"/>
                <a:stretch>
                  <a:fillRect l="-796" r="-579"/>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10026249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72928" y="1538352"/>
                <a:ext cx="7734300" cy="403411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 binary partition on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splits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into </a:t>
                </a:r>
                <a14:m>
                  <m:oMath xmlns:m="http://schemas.openxmlformats.org/officeDocument/2006/math">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then the </a:t>
                </a:r>
                <a:r>
                  <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weighted average Gini Index of splitting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denoted by </a:t>
                </a:r>
                <a14:m>
                  <m:oMath xmlns:m="http://schemas.openxmlformats.org/officeDocument/2006/math">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given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by</a:t>
                </a: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This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binary partition of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reduces the impurity and the reduction in impurity is measured by</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𝐺</m:t>
                      </m:r>
                      <m:d>
                        <m:dPr>
                          <m:ctrlP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m:oMathPara>
                </a14:m>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72911" y="1538344"/>
                <a:ext cx="7734300" cy="4034117"/>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54939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9.7: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 of Diversity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447723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643300"/>
                <a:ext cx="8425339" cy="3255276"/>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This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𝐴</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called the </a:t>
                </a:r>
                <a:r>
                  <a:rPr lang="en-US" sz="2000" dirty="0">
                    <a:latin typeface="Times New Roman" panose="02020603050405020304" pitchFamily="18" charset="0"/>
                    <a:ea typeface="Tahoma" panose="020B0604030504040204" pitchFamily="34" charset="0"/>
                    <a:cs typeface="Times New Roman" panose="02020603050405020304" pitchFamily="18" charset="0"/>
                  </a:rPr>
                  <a:t>G</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ini Index of diversity. </a:t>
                </a:r>
              </a:p>
              <a:p>
                <a:pPr lvl="5" algn="just"/>
                <a:endParaRPr lang="en-US" sz="12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It is also called as “impurity reduction”.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The attribute that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maximizes</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the reduction in impurity (or equivalently, has the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 value of</a:t>
                </a:r>
                <a14:m>
                  <m:oMath xmlns:m="http://schemas.openxmlformats.org/officeDocument/2006/math">
                    <m:r>
                      <a:rPr lang="en-US" sz="2000" b="0" i="0" smtClean="0">
                        <a:solidFill>
                          <a:srgbClr val="0B5ED7"/>
                        </a:solidFill>
                        <a:latin typeface="Cambria Math"/>
                        <a:ea typeface="Cambria Math" panose="02040503050406030204" pitchFamily="18" charset="0"/>
                        <a:cs typeface="Times New Roman" panose="02020603050405020304" pitchFamily="18" charset="0"/>
                      </a:rPr>
                      <m:t>     </m:t>
                    </m:r>
                    <m:r>
                      <a:rPr lang="en-US" sz="2000" i="1" smtClean="0">
                        <a:solidFill>
                          <a:srgbClr val="0B5ED7"/>
                        </a:solidFill>
                        <a:latin typeface="Cambria Math"/>
                        <a:ea typeface="Cambria Math" panose="02040503050406030204" pitchFamily="18" charset="0"/>
                        <a:cs typeface="Times New Roman" panose="02020603050405020304" pitchFamily="18" charset="0"/>
                      </a:rPr>
                      <m:t>𝐺</m:t>
                    </m:r>
                    <m:r>
                      <a:rPr lang="en-US" sz="2000" b="0" i="1" baseline="-25000" smtClean="0">
                        <a:solidFill>
                          <a:srgbClr val="0B5ED7"/>
                        </a:solidFill>
                        <a:latin typeface="Cambria Math"/>
                        <a:ea typeface="Cambria Math" panose="02040503050406030204" pitchFamily="18" charset="0"/>
                        <a:cs typeface="Times New Roman" panose="02020603050405020304" pitchFamily="18" charset="0"/>
                      </a:rPr>
                      <m:t>𝐴</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r>
                      <a:rPr lang="en-US" sz="2000" b="0" i="1" smtClean="0">
                        <a:solidFill>
                          <a:srgbClr val="0B5ED7"/>
                        </a:solidFill>
                        <a:latin typeface="Cambria Math"/>
                        <a:ea typeface="Cambria Math" panose="02040503050406030204" pitchFamily="18" charset="0"/>
                        <a:cs typeface="Times New Roman" panose="02020603050405020304" pitchFamily="18" charset="0"/>
                      </a:rPr>
                      <m:t>𝐷</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selected for the attribute to be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643300"/>
                <a:ext cx="8425339" cy="3255276"/>
              </a:xfrm>
              <a:blipFill rotWithShape="1">
                <a:blip r:embed="rId2"/>
                <a:stretch>
                  <a:fillRect l="-507" t="-936"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  and CART</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8445433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484561"/>
                <a:ext cx="8425339" cy="509041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CART algorithm considers a binary split for each attribute. </a:t>
                </a:r>
              </a:p>
              <a:p>
                <a:pPr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shall discuss how the same is possible for attribute with more than two values.</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 1: Discrete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case where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a discrete-valued attribute having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discrete values </a:t>
                </a:r>
                <a14:m>
                  <m:oMath xmlns:m="http://schemas.openxmlformats.org/officeDocument/2006/math">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US" sz="2000" b="0" i="1" dirty="0" smtClean="0">
                            <a:latin typeface="Cambria Math"/>
                            <a:ea typeface="Tahoma" panose="020B0604030504040204" pitchFamily="34" charset="0"/>
                            <a:cs typeface="Times New Roman" panose="02020603050405020304" pitchFamily="18" charset="0"/>
                          </a:rPr>
                          <m:t>𝑚</m:t>
                        </m:r>
                      </m:sub>
                    </m:sSub>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To determine the best binary split on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examine all of the possible subsets say </a:t>
                </a:r>
                <a14:m>
                  <m:oMath xmlns:m="http://schemas.openxmlformats.org/officeDocument/2006/math">
                    <m:sSup>
                      <m:sSupPr>
                        <m:ctrlPr>
                          <a:rPr lang="en-US" sz="2000" i="1" smtClean="0">
                            <a:latin typeface="Cambria Math" panose="02040503050406030204" pitchFamily="18" charset="0"/>
                            <a:ea typeface="Tahoma" panose="020B0604030504040204" pitchFamily="34" charset="0"/>
                            <a:cs typeface="Times New Roman" panose="02020603050405020304" pitchFamily="18" charset="0"/>
                          </a:rPr>
                        </m:ctrlPr>
                      </m:sSupPr>
                      <m:e>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that can be formed using the values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Each subset </a:t>
                </a:r>
                <a14:m>
                  <m:oMath xmlns:m="http://schemas.openxmlformats.org/officeDocument/2006/math">
                    <m:sSub>
                      <m:sSubPr>
                        <m:ctrlPr>
                          <a:rPr lang="en-US"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𝑆</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IN" sz="2000" i="1">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can be considered as a binary test for attribute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the form </a:t>
                </a:r>
                <a14:m>
                  <m:oMath xmlns:m="http://schemas.openxmlformats.org/officeDocument/2006/math">
                    <m:r>
                      <a:rPr lang="en-IN" sz="2000">
                        <a:latin typeface="Cambria Math" panose="02040503050406030204" pitchFamily="18" charset="0"/>
                        <a:ea typeface="Tahoma" panose="020B0604030504040204" pitchFamily="34" charset="0"/>
                        <a:cs typeface="Times New Roman" panose="02020603050405020304" pitchFamily="18" charset="0"/>
                      </a:rPr>
                      <m:t>"</m:t>
                    </m:r>
                    <m:sSub>
                      <m:sSubPr>
                        <m:ctrlPr>
                          <a:rPr lang="en-US"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r>
                      <a:rPr lang="en-IN" sz="2000" b="0" i="1" smtClean="0">
                        <a:latin typeface="Cambria Math" panose="02040503050406030204" pitchFamily="18" charset="0"/>
                        <a:ea typeface="Tahoma" panose="020B0604030504040204" pitchFamily="34"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484555"/>
                <a:ext cx="8425339" cy="5090415"/>
              </a:xfrm>
              <a:blipFill rotWithShape="1">
                <a:blip r:embed="rId2"/>
                <a:stretch>
                  <a:fillRect l="-507" t="-599"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85</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7706979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205" y="1273958"/>
                <a:ext cx="8425339" cy="5236471"/>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Thus, given a data set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have to perform a test for an attribute value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like</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test is satisfied if the value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for the tuples is among the values listed in </a:t>
                </a:r>
                <a14:m>
                  <m:oMath xmlns:m="http://schemas.openxmlformats.org/officeDocument/2006/math">
                    <m:sSub>
                      <m:sSubPr>
                        <m:ctrlPr>
                          <a:rPr lang="en-US"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 there are </a:t>
                </a:r>
                <a14:m>
                  <m:oMath xmlns:m="http://schemas.openxmlformats.org/officeDocument/2006/math">
                    <m:sSup>
                      <m:sSupPr>
                        <m:ctrlPr>
                          <a:rPr lang="en-US" sz="2000" i="1">
                            <a:latin typeface="Cambria Math" panose="02040503050406030204" pitchFamily="18" charset="0"/>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a:ea typeface="Tahoma" panose="020B0604030504040204" pitchFamily="34" charset="0"/>
                            <a:cs typeface="Times New Roman" panose="02020603050405020304" pitchFamily="18" charset="0"/>
                          </a:rPr>
                          <m:t>𝑚</m:t>
                        </m:r>
                      </m:sup>
                    </m:sSup>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subsets, out of which the empty subset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the power set </a:t>
                </a:r>
                <a14:m>
                  <m:oMath xmlns:m="http://schemas.openxmlformats.org/officeDocument/2006/math">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panose="02040503050406030204" pitchFamily="18" charset="0"/>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𝑛</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should be excluded  (as they really do not represent a split).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there are </a:t>
                </a:r>
                <a14:m>
                  <m:oMath xmlns:m="http://schemas.openxmlformats.org/officeDocument/2006/math">
                    <m:sSup>
                      <m:sSupPr>
                        <m:ctrlPr>
                          <a:rPr lang="en-US" sz="2000" i="1">
                            <a:latin typeface="Cambria Math" panose="02040503050406030204" pitchFamily="18" charset="0"/>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panose="02040503050406030204" pitchFamily="18" charset="0"/>
                            <a:ea typeface="Tahoma" panose="020B0604030504040204" pitchFamily="34" charset="0"/>
                            <a:cs typeface="Times New Roman" panose="02020603050405020304" pitchFamily="18" charset="0"/>
                          </a:rPr>
                          <m:t>𝑚</m:t>
                        </m:r>
                      </m:sup>
                    </m:sSup>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ways to form two partitions of the dataset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based on the binary split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204" y="1273953"/>
                <a:ext cx="8425339" cy="5236471"/>
              </a:xfrm>
              <a:blipFill rotWithShape="0">
                <a:blip r:embed="rId2"/>
                <a:stretch>
                  <a:fillRect l="-434" t="-698" r="-796" b="-1630"/>
                </a:stretch>
              </a:blipFill>
            </p:spPr>
            <p:txBody>
              <a:bodyPr/>
              <a:lstStyle/>
              <a:p>
                <a:r>
                  <a:rPr lang="en-GB">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86</a:t>
            </a:fld>
            <a:endParaRPr lang="en-IN" dirty="0">
              <a:solidFill>
                <a:srgbClr val="04617B">
                  <a:shade val="90000"/>
                </a:srgbClr>
              </a:solidFill>
            </a:endParaRPr>
          </a:p>
        </p:txBody>
      </p:sp>
      <p:sp>
        <p:nvSpPr>
          <p:cNvPr id="6" name="Title 1"/>
          <p:cNvSpPr>
            <a:spLocks noGrp="1"/>
          </p:cNvSpPr>
          <p:nvPr>
            <p:ph type="title"/>
          </p:nvPr>
        </p:nvSpPr>
        <p:spPr>
          <a:xfrm>
            <a:off x="489857" y="533149"/>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grpSp>
        <p:nvGrpSpPr>
          <p:cNvPr id="14" name="Group 13"/>
          <p:cNvGrpSpPr/>
          <p:nvPr/>
        </p:nvGrpSpPr>
        <p:grpSpPr>
          <a:xfrm>
            <a:off x="3113314" y="2161302"/>
            <a:ext cx="2612572" cy="1349384"/>
            <a:chOff x="3744686" y="3526976"/>
            <a:chExt cx="2612572" cy="1349384"/>
          </a:xfrm>
        </p:grpSpPr>
        <p:grpSp>
          <p:nvGrpSpPr>
            <p:cNvPr id="7" name="Group 6"/>
            <p:cNvGrpSpPr/>
            <p:nvPr/>
          </p:nvGrpSpPr>
          <p:grpSpPr>
            <a:xfrm>
              <a:off x="3929743" y="3526976"/>
              <a:ext cx="2427515" cy="947056"/>
              <a:chOff x="5355772" y="3810000"/>
              <a:chExt cx="2427515" cy="947056"/>
            </a:xfrm>
          </p:grpSpPr>
          <p:grpSp>
            <p:nvGrpSpPr>
              <p:cNvPr id="8" name="Group 7"/>
              <p:cNvGrpSpPr/>
              <p:nvPr/>
            </p:nvGrpSpPr>
            <p:grpSpPr>
              <a:xfrm>
                <a:off x="5649685" y="3810000"/>
                <a:ext cx="1371600" cy="947056"/>
                <a:chOff x="5682343" y="4071258"/>
                <a:chExt cx="1371600" cy="947056"/>
              </a:xfrm>
            </p:grpSpPr>
            <mc:AlternateContent xmlns:mc="http://schemas.openxmlformats.org/markup-compatibility/2006" xmlns:a14="http://schemas.microsoft.com/office/drawing/2010/main">
              <mc:Choice Requires="a14">
                <p:sp>
                  <p:nvSpPr>
                    <p:cNvPr id="10" name="Oval 9"/>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IN" i="1">
                                    <a:latin typeface="Cambria Math" panose="02040503050406030204" pitchFamily="18" charset="0"/>
                                    <a:ea typeface="Tahoma" panose="020B0604030504040204" pitchFamily="34" charset="0"/>
                                    <a:cs typeface="Times New Roman" panose="02020603050405020304" pitchFamily="18" charset="0"/>
                                  </a:rPr>
                                  <m:t>𝐴</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Tahoma" panose="020B0604030504040204" pitchFamily="34" charset="0"/>
                                    <a:cs typeface="Times New Roman" panose="02020603050405020304" pitchFamily="18" charset="0"/>
                                  </a:rPr>
                                  <m:t>𝑆</m:t>
                                </m:r>
                              </m:e>
                              <m:sub>
                                <m:r>
                                  <a:rPr lang="en-IN" i="1">
                                    <a:latin typeface="Cambria Math" panose="02040503050406030204" pitchFamily="18" charset="0"/>
                                    <a:ea typeface="Tahoma" panose="020B0604030504040204" pitchFamily="34" charset="0"/>
                                    <a:cs typeface="Times New Roman" panose="02020603050405020304" pitchFamily="18" charset="0"/>
                                  </a:rPr>
                                  <m:t>𝐴</m:t>
                                </m:r>
                              </m:sub>
                            </m:sSub>
                          </m:oMath>
                        </m:oMathPara>
                      </a14:m>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5747657" y="4071258"/>
                      <a:ext cx="1306286" cy="468086"/>
                    </a:xfrm>
                    <a:prstGeom prst="ellipse">
                      <a:avLst/>
                    </a:prstGeom>
                    <a:blipFill>
                      <a:blip r:embed="rId3"/>
                      <a:stretch>
                        <a:fillRect/>
                      </a:stretch>
                    </a:blipFill>
                  </p:spPr>
                  <p:txBody>
                    <a:bodyPr/>
                    <a:lstStyle/>
                    <a:p>
                      <a:r>
                        <a:rPr lang="en-US">
                          <a:noFill/>
                        </a:rPr>
                        <a:t> </a:t>
                      </a:r>
                    </a:p>
                  </p:txBody>
                </p:sp>
              </mc:Fallback>
            </mc:AlternateContent>
            <p:cxnSp>
              <p:nvCxnSpPr>
                <p:cNvPr id="11" name="Straight Connector 10"/>
                <p:cNvCxnSpPr>
                  <a:stCxn id="10"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12" name="Straight Connector 11"/>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5"/>
                  <a:stretch>
                    <a:fillRect/>
                  </a:stretch>
                </a:blipFill>
              </p:spPr>
              <p:txBody>
                <a:bodyPr/>
                <a:lstStyle/>
                <a:p>
                  <a:r>
                    <a:rPr lang="en-US">
                      <a:noFill/>
                    </a:rPr>
                    <a:t> </a:t>
                  </a:r>
                </a:p>
              </p:txBody>
            </p:sp>
          </mc:Fallback>
        </mc:AlternateContent>
      </p:grpSp>
      <p:sp>
        <p:nvSpPr>
          <p:cNvPr id="15" name="TextBox 14"/>
          <p:cNvSpPr txBox="1"/>
          <p:nvPr/>
        </p:nvSpPr>
        <p:spPr>
          <a:xfrm>
            <a:off x="4141695" y="1690939"/>
            <a:ext cx="996360" cy="369332"/>
          </a:xfrm>
          <a:prstGeom prst="rect">
            <a:avLst/>
          </a:prstGeom>
          <a:noFill/>
        </p:spPr>
        <p:txBody>
          <a:bodyPr wrap="square" rtlCol="0">
            <a:spAutoFit/>
          </a:bodyPr>
          <a:lstStyle/>
          <a:p>
            <a:r>
              <a:rPr lang="en-IN" dirty="0" smtClean="0"/>
              <a:t>D</a:t>
            </a:r>
            <a:endParaRPr lang="en-US" dirty="0"/>
          </a:p>
        </p:txBody>
      </p:sp>
      <p:cxnSp>
        <p:nvCxnSpPr>
          <p:cNvPr id="17" name="Straight Arrow Connector 16"/>
          <p:cNvCxnSpPr/>
          <p:nvPr/>
        </p:nvCxnSpPr>
        <p:spPr>
          <a:xfrm>
            <a:off x="4299856" y="1998463"/>
            <a:ext cx="10885" cy="1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95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549" y="1352822"/>
            <a:ext cx="8425339" cy="3766899"/>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Case2: Continuous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a continuous-valued attribute, each possible split point must be taken into account.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strategy is similar to that followed in ID3 to calculate information gain for the continuous –valued attributes.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According to that strategy, the mid-point between </a:t>
            </a:r>
            <a:r>
              <a:rPr lang="en-IN" sz="2000" i="1" dirty="0" err="1"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err="1" smtClean="0">
                <a:latin typeface="Times New Roman" panose="02020603050405020304" pitchFamily="18" charset="0"/>
                <a:ea typeface="Tahoma" panose="020B0604030504040204" pitchFamily="34" charset="0"/>
                <a:cs typeface="Times New Roman" panose="02020603050405020304" pitchFamily="18" charset="0"/>
              </a:rPr>
              <a:t>i</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i+1</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it be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v</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grpSp>
        <p:nvGrpSpPr>
          <p:cNvPr id="35" name="Group 34"/>
          <p:cNvGrpSpPr/>
          <p:nvPr/>
        </p:nvGrpSpPr>
        <p:grpSpPr>
          <a:xfrm>
            <a:off x="6748916" y="4158608"/>
            <a:ext cx="2612572" cy="1349384"/>
            <a:chOff x="3744686" y="3526976"/>
            <a:chExt cx="2612572" cy="1349384"/>
          </a:xfrm>
        </p:grpSpPr>
        <p:grpSp>
          <p:nvGrpSpPr>
            <p:cNvPr id="36" name="Group 35"/>
            <p:cNvGrpSpPr/>
            <p:nvPr/>
          </p:nvGrpSpPr>
          <p:grpSpPr>
            <a:xfrm>
              <a:off x="3929743" y="3526976"/>
              <a:ext cx="2427515" cy="947056"/>
              <a:chOff x="5355772" y="3810000"/>
              <a:chExt cx="2427515" cy="947056"/>
            </a:xfrm>
          </p:grpSpPr>
          <p:grpSp>
            <p:nvGrpSpPr>
              <p:cNvPr id="40" name="Group 39"/>
              <p:cNvGrpSpPr/>
              <p:nvPr/>
            </p:nvGrpSpPr>
            <p:grpSpPr>
              <a:xfrm>
                <a:off x="5649685" y="3810000"/>
                <a:ext cx="1371600" cy="947056"/>
                <a:chOff x="5682343" y="4071258"/>
                <a:chExt cx="1371600" cy="947056"/>
              </a:xfrm>
            </p:grpSpPr>
            <mc:AlternateContent xmlns:mc="http://schemas.openxmlformats.org/markup-compatibility/2006" xmlns:a14="http://schemas.microsoft.com/office/drawing/2010/main">
              <mc:Choice Requires="a14">
                <p:sp>
                  <p:nvSpPr>
                    <p:cNvPr id="42" name="Oval 41"/>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𝑣𝑖</m:t>
                            </m:r>
                          </m:oMath>
                        </m:oMathPara>
                      </a14:m>
                      <a:endParaRPr lang="en-US" baseline="-25000" dirty="0"/>
                    </a:p>
                  </p:txBody>
                </p:sp>
              </mc:Choice>
              <mc:Fallback xmlns="">
                <p:sp>
                  <p:nvSpPr>
                    <p:cNvPr id="42" name="Oval 41"/>
                    <p:cNvSpPr>
                      <a:spLocks noRot="1" noChangeAspect="1" noMove="1" noResize="1" noEditPoints="1" noAdjustHandles="1" noChangeArrowheads="1" noChangeShapeType="1" noTextEdit="1"/>
                    </p:cNvSpPr>
                    <p:nvPr/>
                  </p:nvSpPr>
                  <p:spPr>
                    <a:xfrm>
                      <a:off x="5747657" y="4071258"/>
                      <a:ext cx="1306286" cy="468086"/>
                    </a:xfrm>
                    <a:prstGeom prst="ellipse">
                      <a:avLst/>
                    </a:prstGeom>
                    <a:blipFill rotWithShape="1">
                      <a:blip r:embed="rId2"/>
                      <a:stretch>
                        <a:fillRect/>
                      </a:stretch>
                    </a:blipFill>
                  </p:spPr>
                  <p:txBody>
                    <a:bodyPr/>
                    <a:lstStyle/>
                    <a:p>
                      <a:r>
                        <a:rPr lang="en-IN">
                          <a:noFill/>
                        </a:rPr>
                        <a:t> </a:t>
                      </a:r>
                    </a:p>
                  </p:txBody>
                </p:sp>
              </mc:Fallback>
            </mc:AlternateContent>
            <p:cxnSp>
              <p:nvCxnSpPr>
                <p:cNvPr id="43" name="Straight Connector 42"/>
                <p:cNvCxnSpPr>
                  <a:stCxn id="42"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37" name="Straight Connector 36"/>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6"/>
                  <a:stretch>
                    <a:fillRect/>
                  </a:stretch>
                </a:blipFill>
              </p:spPr>
              <p:txBody>
                <a:bodyPr/>
                <a:lstStyle/>
                <a:p>
                  <a:r>
                    <a:rPr lang="en-US">
                      <a:noFill/>
                    </a:rPr>
                    <a:t> </a:t>
                  </a:r>
                </a:p>
              </p:txBody>
            </p:sp>
          </mc:Fallback>
        </mc:AlternateContent>
      </p:grpSp>
      <p:grpSp>
        <p:nvGrpSpPr>
          <p:cNvPr id="16" name="Group 15"/>
          <p:cNvGrpSpPr/>
          <p:nvPr/>
        </p:nvGrpSpPr>
        <p:grpSpPr>
          <a:xfrm>
            <a:off x="630989" y="4354709"/>
            <a:ext cx="5463112" cy="309072"/>
            <a:chOff x="1119501" y="2459765"/>
            <a:chExt cx="6805784" cy="309072"/>
          </a:xfrm>
        </p:grpSpPr>
        <mc:AlternateContent xmlns:mc="http://schemas.openxmlformats.org/markup-compatibility/2006" xmlns:a14="http://schemas.microsoft.com/office/drawing/2010/main">
          <mc:Choice Requires="a14">
            <p:sp>
              <p:nvSpPr>
                <p:cNvPr id="17" name="Rectangle 16"/>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47583" y="2459765"/>
                  <a:ext cx="94858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347583" y="2459765"/>
                  <a:ext cx="948585" cy="307648"/>
                </a:xfrm>
                <a:prstGeom prst="rect">
                  <a:avLst/>
                </a:prstGeom>
                <a:blipFill>
                  <a:blip r:embed="rId8"/>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407395" y="2459765"/>
                  <a:ext cx="78213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r>
                              <a:rPr lang="en-IN" b="0" i="1" smtClean="0">
                                <a:solidFill>
                                  <a:sysClr val="windowText" lastClr="000000"/>
                                </a:solidFill>
                                <a:latin typeface="Cambria Math" panose="02040503050406030204" pitchFamily="18" charset="0"/>
                              </a:rPr>
                              <m:t>+1</m:t>
                            </m:r>
                          </m:sub>
                        </m:sSub>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5407395" y="2459765"/>
                  <a:ext cx="782135" cy="307648"/>
                </a:xfrm>
                <a:prstGeom prst="rect">
                  <a:avLst/>
                </a:prstGeom>
                <a:blipFill>
                  <a:blip r:embed="rId9"/>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10"/>
                  <a:stretch>
                    <a:fillRect b="-1852"/>
                  </a:stretch>
                </a:blipFill>
              </p:spPr>
              <p:txBody>
                <a:bodyPr/>
                <a:lstStyle/>
                <a:p>
                  <a:r>
                    <a:rPr lang="en-US">
                      <a:noFill/>
                    </a:rPr>
                    <a:t> </a:t>
                  </a:r>
                </a:p>
              </p:txBody>
            </p:sp>
          </mc:Fallback>
        </mc:AlternateContent>
        <p:sp>
          <p:nvSpPr>
            <p:cNvPr id="21" name="Oval 20"/>
            <p:cNvSpPr/>
            <p:nvPr/>
          </p:nvSpPr>
          <p:spPr>
            <a:xfrm>
              <a:off x="215818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6166257" y="2619285"/>
              <a:ext cx="7420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3125073" y="4956743"/>
                <a:ext cx="1681304" cy="5936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𝑖</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r>
                                <a:rPr lang="en-IN" b="0" i="1" smtClean="0">
                                  <a:latin typeface="Cambria Math" panose="02040503050406030204" pitchFamily="18" charset="0"/>
                                </a:rPr>
                                <m:t>+1</m:t>
                              </m:r>
                            </m:sub>
                          </m:sSub>
                        </m:num>
                        <m:den>
                          <m:r>
                            <a:rPr lang="en-IN" b="0" i="1" smtClean="0">
                              <a:latin typeface="Cambria Math" panose="02040503050406030204" pitchFamily="18" charset="0"/>
                            </a:rPr>
                            <m:t>2</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25072" y="4956707"/>
                <a:ext cx="1642244" cy="593689"/>
              </a:xfrm>
              <a:prstGeom prst="rect">
                <a:avLst/>
              </a:prstGeom>
              <a:blipFill rotWithShape="1">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3128331" y="4343821"/>
                <a:ext cx="699650"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sub>
                      </m:sSub>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3128331" y="4343821"/>
                <a:ext cx="699650" cy="307648"/>
              </a:xfrm>
              <a:prstGeom prst="rect">
                <a:avLst/>
              </a:prstGeom>
              <a:blipFill rotWithShape="1">
                <a:blip r:embed="rId12"/>
                <a:stretch>
                  <a:fillRect b="-7407"/>
                </a:stretch>
              </a:blipFill>
            </p:spPr>
            <p:txBody>
              <a:bodyPr/>
              <a:lstStyle/>
              <a:p>
                <a:r>
                  <a:rPr lang="en-IN">
                    <a:noFill/>
                  </a:rPr>
                  <a:t> </a:t>
                </a:r>
              </a:p>
            </p:txBody>
          </p:sp>
        </mc:Fallback>
      </mc:AlternateContent>
      <p:sp>
        <p:nvSpPr>
          <p:cNvPr id="31" name="Oval 30"/>
          <p:cNvSpPr/>
          <p:nvPr/>
        </p:nvSpPr>
        <p:spPr>
          <a:xfrm>
            <a:off x="3929120" y="4482895"/>
            <a:ext cx="50425"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443550" y="4540783"/>
            <a:ext cx="5956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flipV="1">
            <a:off x="3954758" y="4651469"/>
            <a:ext cx="0" cy="30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4275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549" y="1352786"/>
                <a:ext cx="8425339" cy="4251948"/>
              </a:xfrm>
            </p:spPr>
            <p:txBody>
              <a:bodyPr>
                <a:normAutofit/>
              </a:bodyPr>
              <a:lstStyle/>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Each pair of (sorted) adjacent values is taken as a possible split-point say</a:t>
                </a:r>
                <a14:m>
                  <m:oMath xmlns:m="http://schemas.openxmlformats.org/officeDocument/2006/math">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𝑣</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the set of tuples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satisfying </a:t>
                </a:r>
                <a14:m>
                  <m:oMath xmlns:m="http://schemas.openxmlformats.org/officeDocument/2006/math">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the set of tuples in D satisfying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𝐴</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&gt;</m:t>
                    </m:r>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point giving the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Gini Index </a:t>
                </a:r>
                <a14:m>
                  <m:oMath xmlns:m="http://schemas.openxmlformats.org/officeDocument/2006/math">
                    <m:sSub>
                      <m:sSubPr>
                        <m:ctrlPr>
                          <a:rPr lang="en-US"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is taken as the split-point of the attribute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Note</a:t>
                </a:r>
                <a:endParaRPr lang="en-IN" sz="2000" b="1" dirty="0" smtClean="0">
                  <a:solidFill>
                    <a:srgbClr val="0B5ED7"/>
                  </a:solidFill>
                  <a:latin typeface="Times New Roman" panose="02020603050405020304" pitchFamily="18" charset="0"/>
                  <a:cs typeface="Times New Roman" panose="02020603050405020304" pitchFamily="18" charset="0"/>
                </a:endParaRPr>
              </a:p>
              <a:p>
                <a:pPr algn="just"/>
                <a:r>
                  <a:rPr lang="en-IN" sz="2000" dirty="0" smtClean="0">
                    <a:solidFill>
                      <a:srgbClr val="0B5ED7"/>
                    </a:solidFill>
                    <a:latin typeface="Times New Roman" panose="02020603050405020304" pitchFamily="18" charset="0"/>
                    <a:cs typeface="Times New Roman" panose="02020603050405020304" pitchFamily="18" charset="0"/>
                  </a:rPr>
                  <a:t>The </a:t>
                </a:r>
                <a:r>
                  <a:rPr lang="en-IN" sz="2000" dirty="0">
                    <a:solidFill>
                      <a:srgbClr val="0B5ED7"/>
                    </a:solidFill>
                    <a:latin typeface="Times New Roman" panose="02020603050405020304" pitchFamily="18" charset="0"/>
                    <a:cs typeface="Times New Roman" panose="02020603050405020304" pitchFamily="18" charset="0"/>
                  </a:rPr>
                  <a:t>attribute </a:t>
                </a:r>
                <a:r>
                  <a:rPr lang="en-IN" sz="2000" i="1" dirty="0">
                    <a:solidFill>
                      <a:srgbClr val="0B5ED7"/>
                    </a:solidFill>
                    <a:latin typeface="Times New Roman" panose="02020603050405020304" pitchFamily="18" charset="0"/>
                    <a:cs typeface="Times New Roman" panose="02020603050405020304" pitchFamily="18" charset="0"/>
                  </a:rPr>
                  <a:t>A</a:t>
                </a:r>
                <a:r>
                  <a:rPr lang="en-IN" sz="2000" dirty="0">
                    <a:solidFill>
                      <a:srgbClr val="0B5ED7"/>
                    </a:solidFill>
                    <a:latin typeface="Times New Roman" panose="02020603050405020304" pitchFamily="18" charset="0"/>
                    <a:cs typeface="Times New Roman" panose="02020603050405020304" pitchFamily="18" charset="0"/>
                  </a:rPr>
                  <a:t> and either its splitting subset </a:t>
                </a:r>
                <a14:m>
                  <m:oMath xmlns:m="http://schemas.openxmlformats.org/officeDocument/2006/math">
                    <m:sSub>
                      <m:sSubPr>
                        <m:ctrlPr>
                          <a:rPr lang="en-IN" sz="2000" i="1">
                            <a:solidFill>
                              <a:srgbClr val="0B5ED7"/>
                            </a:solidFill>
                            <a:latin typeface="Cambria Math" panose="02040503050406030204" pitchFamily="18" charset="0"/>
                            <a:cs typeface="Times New Roman" panose="02020603050405020304" pitchFamily="18" charset="0"/>
                          </a:rPr>
                        </m:ctrlPr>
                      </m:sSubPr>
                      <m:e>
                        <m:r>
                          <a:rPr lang="en-IN" sz="2000" i="1">
                            <a:solidFill>
                              <a:srgbClr val="0B5ED7"/>
                            </a:solidFill>
                            <a:latin typeface="Cambria Math" panose="02040503050406030204" pitchFamily="18" charset="0"/>
                            <a:cs typeface="Times New Roman" panose="02020603050405020304" pitchFamily="18" charset="0"/>
                          </a:rPr>
                          <m:t>𝑆</m:t>
                        </m:r>
                      </m:e>
                      <m:sub>
                        <m:r>
                          <a:rPr lang="en-IN" sz="2000" i="1">
                            <a:solidFill>
                              <a:srgbClr val="0B5ED7"/>
                            </a:solidFill>
                            <a:latin typeface="Cambria Math" panose="02040503050406030204" pitchFamily="18" charset="0"/>
                            <a:cs typeface="Times New Roman" panose="02020603050405020304" pitchFamily="18" charset="0"/>
                          </a:rPr>
                          <m:t>𝐴</m:t>
                        </m:r>
                      </m:sub>
                    </m:sSub>
                  </m:oMath>
                </a14:m>
                <a:r>
                  <a:rPr lang="en-US" sz="2000" dirty="0">
                    <a:solidFill>
                      <a:srgbClr val="0B5ED7"/>
                    </a:solidFill>
                    <a:latin typeface="Times New Roman" panose="02020603050405020304" pitchFamily="18" charset="0"/>
                    <a:cs typeface="Times New Roman" panose="02020603050405020304" pitchFamily="18" charset="0"/>
                  </a:rPr>
                  <a:t> (for discrete-valued splitting attribute) or split-point </a:t>
                </a:r>
                <a14:m>
                  <m:oMath xmlns:m="http://schemas.openxmlformats.org/officeDocument/2006/math">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𝑣</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sz="2000" dirty="0">
                    <a:solidFill>
                      <a:srgbClr val="0B5ED7"/>
                    </a:solidFill>
                    <a:latin typeface="Times New Roman" panose="02020603050405020304" pitchFamily="18" charset="0"/>
                    <a:cs typeface="Times New Roman" panose="02020603050405020304" pitchFamily="18" charset="0"/>
                  </a:rPr>
                  <a:t> (for continuous valued splitting attribute) together form the splitting criteria.</a:t>
                </a:r>
                <a:r>
                  <a:rPr lang="en-US" sz="2000" dirty="0">
                    <a:solidFill>
                      <a:srgbClr val="0B5ED7"/>
                    </a:solidFill>
                  </a:rPr>
                  <a:t> </a:t>
                </a:r>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549" y="1352786"/>
                <a:ext cx="8425339" cy="4251948"/>
              </a:xfrm>
              <a:blipFill rotWithShape="1">
                <a:blip r:embed="rId2"/>
                <a:stretch>
                  <a:fillRect l="-724" r="-796"/>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0352271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776" y="1098999"/>
            <a:ext cx="8425339" cy="1034586"/>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9.15 : CART Algorithm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Suppose we want to build decision tree for the data set EMP as given in the table below.</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89</a:t>
            </a:fld>
            <a:endParaRPr lang="en-IN" dirty="0">
              <a:solidFill>
                <a:srgbClr val="04617B">
                  <a:shade val="90000"/>
                </a:srgbClr>
              </a:solidFill>
            </a:endParaRPr>
          </a:p>
        </p:txBody>
      </p:sp>
      <p:sp>
        <p:nvSpPr>
          <p:cNvPr id="6" name="Title 1"/>
          <p:cNvSpPr>
            <a:spLocks noGrp="1"/>
          </p:cNvSpPr>
          <p:nvPr>
            <p:ph type="title"/>
          </p:nvPr>
        </p:nvSpPr>
        <p:spPr>
          <a:xfrm>
            <a:off x="413558" y="50932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CART Algorithm : Illustration</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033285606"/>
              </p:ext>
            </p:extLst>
          </p:nvPr>
        </p:nvGraphicFramePr>
        <p:xfrm>
          <a:off x="2362219" y="2232316"/>
          <a:ext cx="6270171" cy="4216469"/>
        </p:xfrm>
        <a:graphic>
          <a:graphicData uri="http://schemas.openxmlformats.org/drawingml/2006/table">
            <a:tbl>
              <a:tblPr firstRow="1" bandRow="1">
                <a:tableStyleId>{5C22544A-7EE6-4342-B048-85BDC9FD1C3A}</a:tableStyleId>
              </a:tblPr>
              <a:tblGrid>
                <a:gridCol w="1104264">
                  <a:extLst>
                    <a:ext uri="{9D8B030D-6E8A-4147-A177-3AD203B41FA5}">
                      <a16:colId xmlns:a16="http://schemas.microsoft.com/office/drawing/2014/main" val="418863574"/>
                    </a:ext>
                  </a:extLst>
                </a:gridCol>
                <a:gridCol w="691878">
                  <a:extLst>
                    <a:ext uri="{9D8B030D-6E8A-4147-A177-3AD203B41FA5}">
                      <a16:colId xmlns:a16="http://schemas.microsoft.com/office/drawing/2014/main" val="2433387740"/>
                    </a:ext>
                  </a:extLst>
                </a:gridCol>
                <a:gridCol w="979714">
                  <a:extLst>
                    <a:ext uri="{9D8B030D-6E8A-4147-A177-3AD203B41FA5}">
                      <a16:colId xmlns:a16="http://schemas.microsoft.com/office/drawing/2014/main" val="2573437759"/>
                    </a:ext>
                  </a:extLst>
                </a:gridCol>
                <a:gridCol w="685800">
                  <a:extLst>
                    <a:ext uri="{9D8B030D-6E8A-4147-A177-3AD203B41FA5}">
                      <a16:colId xmlns:a16="http://schemas.microsoft.com/office/drawing/2014/main" val="715097166"/>
                    </a:ext>
                  </a:extLst>
                </a:gridCol>
                <a:gridCol w="1524000">
                  <a:extLst>
                    <a:ext uri="{9D8B030D-6E8A-4147-A177-3AD203B41FA5}">
                      <a16:colId xmlns:a16="http://schemas.microsoft.com/office/drawing/2014/main" val="489950159"/>
                    </a:ext>
                  </a:extLst>
                </a:gridCol>
                <a:gridCol w="1284515">
                  <a:extLst>
                    <a:ext uri="{9D8B030D-6E8A-4147-A177-3AD203B41FA5}">
                      <a16:colId xmlns:a16="http://schemas.microsoft.com/office/drawing/2014/main" val="1499835967"/>
                    </a:ext>
                  </a:extLst>
                </a:gridCol>
              </a:tblGrid>
              <a:tr h="350974">
                <a:tc>
                  <a:txBody>
                    <a:bodyPr/>
                    <a:lstStyle/>
                    <a:p>
                      <a:pPr algn="ctr"/>
                      <a:r>
                        <a:rPr lang="en-IN" dirty="0" smtClean="0">
                          <a:latin typeface="Times New Roman" panose="02020603050405020304" pitchFamily="18" charset="0"/>
                          <a:cs typeface="Times New Roman" panose="02020603050405020304" pitchFamily="18" charset="0"/>
                        </a:rPr>
                        <a:t>Tuple#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Age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Salary</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Job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Performance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Select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736824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7839652"/>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087271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9643787"/>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7260698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54707901"/>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6</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4754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2095619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8</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769312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9</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999121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10</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9730808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2596128"/>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4195167"/>
                  </a:ext>
                </a:extLst>
              </a:tr>
              <a:tr h="236495">
                <a:tc>
                  <a:txBody>
                    <a:bodyPr/>
                    <a:lstStyle/>
                    <a:p>
                      <a:pPr algn="ctr"/>
                      <a:r>
                        <a:rPr lang="en-IN" sz="1200" dirty="0" smtClean="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808185"/>
                  </a:ext>
                </a:extLst>
              </a:tr>
              <a:tr h="284549">
                <a:tc>
                  <a:txBody>
                    <a:bodyPr/>
                    <a:lstStyle/>
                    <a:p>
                      <a:pPr algn="ctr"/>
                      <a:r>
                        <a:rPr lang="en-IN" sz="1200" dirty="0" smtClean="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339959"/>
                  </a:ext>
                </a:extLst>
              </a:tr>
            </a:tbl>
          </a:graphicData>
        </a:graphic>
      </p:graphicFrame>
      <p:sp>
        <p:nvSpPr>
          <p:cNvPr id="9" name="TextBox 8"/>
          <p:cNvSpPr txBox="1"/>
          <p:nvPr/>
        </p:nvSpPr>
        <p:spPr>
          <a:xfrm>
            <a:off x="468093" y="2297817"/>
            <a:ext cx="1489817" cy="4555093"/>
          </a:xfrm>
          <a:prstGeom prst="rect">
            <a:avLst/>
          </a:prstGeom>
          <a:noFill/>
        </p:spPr>
        <p:txBody>
          <a:bodyPr wrap="square" rtlCol="0">
            <a:spAutoFit/>
          </a:bodyPr>
          <a:lstStyle/>
          <a:p>
            <a:r>
              <a:rPr lang="en-IN" sz="1400" b="1" dirty="0" smtClean="0">
                <a:solidFill>
                  <a:srgbClr val="0B5ED7"/>
                </a:solidFill>
                <a:latin typeface="Times New Roman" panose="02020603050405020304" pitchFamily="18" charset="0"/>
                <a:cs typeface="Times New Roman" panose="02020603050405020304" pitchFamily="18" charset="0"/>
              </a:rPr>
              <a:t>Age</a:t>
            </a:r>
          </a:p>
          <a:p>
            <a:r>
              <a:rPr lang="en-IN" sz="1400" dirty="0" smtClean="0">
                <a:solidFill>
                  <a:srgbClr val="0B5ED7"/>
                </a:solidFill>
                <a:latin typeface="Times New Roman" panose="02020603050405020304" pitchFamily="18" charset="0"/>
                <a:cs typeface="Times New Roman" panose="02020603050405020304" pitchFamily="18" charset="0"/>
              </a:rPr>
              <a:t>Y : young</a:t>
            </a:r>
          </a:p>
          <a:p>
            <a:r>
              <a:rPr lang="en-IN" sz="1400" dirty="0" smtClean="0">
                <a:solidFill>
                  <a:srgbClr val="0B5ED7"/>
                </a:solidFill>
                <a:latin typeface="Times New Roman" panose="02020603050405020304" pitchFamily="18" charset="0"/>
                <a:cs typeface="Times New Roman" panose="02020603050405020304" pitchFamily="18" charset="0"/>
              </a:rPr>
              <a:t>M : middle-aged</a:t>
            </a:r>
          </a:p>
          <a:p>
            <a:r>
              <a:rPr lang="en-IN" sz="1400" dirty="0" smtClean="0">
                <a:solidFill>
                  <a:srgbClr val="0B5ED7"/>
                </a:solidFill>
                <a:latin typeface="Times New Roman" panose="02020603050405020304" pitchFamily="18" charset="0"/>
                <a:cs typeface="Times New Roman" panose="02020603050405020304" pitchFamily="18" charset="0"/>
              </a:rPr>
              <a:t>O : old</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Salary</a:t>
            </a:r>
          </a:p>
          <a:p>
            <a:r>
              <a:rPr lang="en-IN" sz="1400" dirty="0" smtClean="0">
                <a:solidFill>
                  <a:srgbClr val="0B5ED7"/>
                </a:solidFill>
                <a:latin typeface="Times New Roman" panose="02020603050405020304" pitchFamily="18" charset="0"/>
                <a:cs typeface="Times New Roman" panose="02020603050405020304" pitchFamily="18" charset="0"/>
              </a:rPr>
              <a:t>L : low</a:t>
            </a:r>
          </a:p>
          <a:p>
            <a:r>
              <a:rPr lang="en-IN" sz="1400" dirty="0" smtClean="0">
                <a:solidFill>
                  <a:srgbClr val="0B5ED7"/>
                </a:solidFill>
                <a:latin typeface="Times New Roman" panose="02020603050405020304" pitchFamily="18" charset="0"/>
                <a:cs typeface="Times New Roman" panose="02020603050405020304" pitchFamily="18" charset="0"/>
              </a:rPr>
              <a:t>M : medium</a:t>
            </a:r>
          </a:p>
          <a:p>
            <a:r>
              <a:rPr lang="en-IN" sz="1400" dirty="0" smtClean="0">
                <a:solidFill>
                  <a:srgbClr val="0B5ED7"/>
                </a:solidFill>
                <a:latin typeface="Times New Roman" panose="02020603050405020304" pitchFamily="18" charset="0"/>
                <a:cs typeface="Times New Roman" panose="02020603050405020304" pitchFamily="18" charset="0"/>
              </a:rPr>
              <a:t>H : high</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Job</a:t>
            </a:r>
          </a:p>
          <a:p>
            <a:r>
              <a:rPr lang="en-IN" sz="1400" dirty="0" smtClean="0">
                <a:solidFill>
                  <a:srgbClr val="0B5ED7"/>
                </a:solidFill>
                <a:latin typeface="Times New Roman" panose="02020603050405020304" pitchFamily="18" charset="0"/>
                <a:cs typeface="Times New Roman" panose="02020603050405020304" pitchFamily="18" charset="0"/>
              </a:rPr>
              <a:t>G : government</a:t>
            </a:r>
          </a:p>
          <a:p>
            <a:r>
              <a:rPr lang="en-IN" sz="1400" dirty="0" smtClean="0">
                <a:solidFill>
                  <a:srgbClr val="0B5ED7"/>
                </a:solidFill>
                <a:latin typeface="Times New Roman" panose="02020603050405020304" pitchFamily="18" charset="0"/>
                <a:cs typeface="Times New Roman" panose="02020603050405020304" pitchFamily="18" charset="0"/>
              </a:rPr>
              <a:t>P : private</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Performance</a:t>
            </a:r>
          </a:p>
          <a:p>
            <a:r>
              <a:rPr lang="en-IN" sz="1400" dirty="0" smtClean="0">
                <a:solidFill>
                  <a:srgbClr val="0B5ED7"/>
                </a:solidFill>
                <a:latin typeface="Times New Roman" panose="02020603050405020304" pitchFamily="18" charset="0"/>
                <a:cs typeface="Times New Roman" panose="02020603050405020304" pitchFamily="18" charset="0"/>
              </a:rPr>
              <a:t>A : Average</a:t>
            </a:r>
          </a:p>
          <a:p>
            <a:r>
              <a:rPr lang="en-IN" sz="1400" dirty="0" smtClean="0">
                <a:solidFill>
                  <a:srgbClr val="0B5ED7"/>
                </a:solidFill>
                <a:latin typeface="Times New Roman" panose="02020603050405020304" pitchFamily="18" charset="0"/>
                <a:cs typeface="Times New Roman" panose="02020603050405020304" pitchFamily="18" charset="0"/>
              </a:rPr>
              <a:t>E : Excellent</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Class : Select</a:t>
            </a:r>
            <a:endParaRPr lang="en-IN" sz="1400" b="1"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Y : yes</a:t>
            </a:r>
            <a:endParaRPr lang="en-IN" sz="1400"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N : no</a:t>
            </a:r>
            <a:endParaRPr lang="en-US" sz="1400" dirty="0">
              <a:solidFill>
                <a:srgbClr val="0B5ED7"/>
              </a:solidFill>
              <a:latin typeface="Times New Roman" panose="02020603050405020304" pitchFamily="18" charset="0"/>
              <a:cs typeface="Times New Roman" panose="02020603050405020304" pitchFamily="18" charset="0"/>
            </a:endParaRPr>
          </a:p>
          <a:p>
            <a:endParaRPr lang="en-IN" sz="1400" b="1" dirty="0" smtClean="0">
              <a:solidFill>
                <a:srgbClr val="0B5ED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5991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r>
              <a:rPr lang="en-US" sz="2000" dirty="0" smtClean="0">
                <a:solidFill>
                  <a:srgbClr val="0B5ED7"/>
                </a:solidFill>
                <a:cs typeface="Times New Roman" pitchFamily="18" charset="0"/>
              </a:rPr>
              <a:t>Suppose, a new species is discovered as follows.</a:t>
            </a:r>
          </a:p>
          <a:p>
            <a:endParaRPr lang="en-US" sz="2000" dirty="0">
              <a:solidFill>
                <a:srgbClr val="0B5ED7"/>
              </a:solidFill>
              <a:cs typeface="Times New Roman" pitchFamily="18" charset="0"/>
            </a:endParaRPr>
          </a:p>
          <a:p>
            <a:endParaRPr lang="en-US" sz="2000" dirty="0" smtClean="0">
              <a:solidFill>
                <a:srgbClr val="0B5ED7"/>
              </a:solidFill>
              <a:cs typeface="Times New Roman" pitchFamily="18" charset="0"/>
            </a:endParaRPr>
          </a:p>
          <a:p>
            <a:endParaRPr lang="en-US" sz="2000" dirty="0">
              <a:solidFill>
                <a:srgbClr val="0B5ED7"/>
              </a:solidFill>
              <a:cs typeface="Times New Roman" pitchFamily="18" charset="0"/>
            </a:endParaRPr>
          </a:p>
          <a:p>
            <a:pPr lvl="8"/>
            <a:endParaRPr lang="en-US" sz="800" dirty="0" smtClean="0">
              <a:solidFill>
                <a:srgbClr val="0B5ED7"/>
              </a:solidFill>
              <a:cs typeface="Times New Roman" pitchFamily="18" charset="0"/>
            </a:endParaRPr>
          </a:p>
          <a:p>
            <a:r>
              <a:rPr lang="en-US" sz="2000" dirty="0" smtClean="0">
                <a:solidFill>
                  <a:srgbClr val="0B5ED7"/>
                </a:solidFill>
                <a:cs typeface="Times New Roman" pitchFamily="18" charset="0"/>
              </a:rPr>
              <a:t>Decision Tree that can be inducted based on the data (in Example 9.3) is as follows.</a:t>
            </a:r>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445540171"/>
              </p:ext>
            </p:extLst>
          </p:nvPr>
        </p:nvGraphicFramePr>
        <p:xfrm>
          <a:off x="830591" y="2349849"/>
          <a:ext cx="7126209" cy="946404"/>
        </p:xfrm>
        <a:graphic>
          <a:graphicData uri="http://schemas.openxmlformats.org/drawingml/2006/table">
            <a:tbl>
              <a:tblPr firstRow="1" firstCol="1" bandRow="1">
                <a:tableStyleId>{5C22544A-7EE6-4342-B048-85BDC9FD1C3A}</a:tableStyleId>
              </a:tblPr>
              <a:tblGrid>
                <a:gridCol w="1179979">
                  <a:extLst>
                    <a:ext uri="{9D8B030D-6E8A-4147-A177-3AD203B41FA5}">
                      <a16:colId xmlns:a16="http://schemas.microsoft.com/office/drawing/2014/main" val="20000"/>
                    </a:ext>
                  </a:extLst>
                </a:gridCol>
                <a:gridCol w="1010285">
                  <a:extLst>
                    <a:ext uri="{9D8B030D-6E8A-4147-A177-3AD203B41FA5}">
                      <a16:colId xmlns:a16="http://schemas.microsoft.com/office/drawing/2014/main" val="20001"/>
                    </a:ext>
                  </a:extLst>
                </a:gridCol>
                <a:gridCol w="697249">
                  <a:extLst>
                    <a:ext uri="{9D8B030D-6E8A-4147-A177-3AD203B41FA5}">
                      <a16:colId xmlns:a16="http://schemas.microsoft.com/office/drawing/2014/main" val="20002"/>
                    </a:ext>
                  </a:extLst>
                </a:gridCol>
                <a:gridCol w="599199">
                  <a:extLst>
                    <a:ext uri="{9D8B030D-6E8A-4147-A177-3AD203B41FA5}">
                      <a16:colId xmlns:a16="http://schemas.microsoft.com/office/drawing/2014/main" val="20003"/>
                    </a:ext>
                  </a:extLst>
                </a:gridCol>
                <a:gridCol w="734291">
                  <a:extLst>
                    <a:ext uri="{9D8B030D-6E8A-4147-A177-3AD203B41FA5}">
                      <a16:colId xmlns:a16="http://schemas.microsoft.com/office/drawing/2014/main" val="20004"/>
                    </a:ext>
                  </a:extLst>
                </a:gridCol>
                <a:gridCol w="734291">
                  <a:extLst>
                    <a:ext uri="{9D8B030D-6E8A-4147-A177-3AD203B41FA5}">
                      <a16:colId xmlns:a16="http://schemas.microsoft.com/office/drawing/2014/main" val="20005"/>
                    </a:ext>
                  </a:extLst>
                </a:gridCol>
                <a:gridCol w="558526">
                  <a:extLst>
                    <a:ext uri="{9D8B030D-6E8A-4147-A177-3AD203B41FA5}">
                      <a16:colId xmlns:a16="http://schemas.microsoft.com/office/drawing/2014/main" val="20006"/>
                    </a:ext>
                  </a:extLst>
                </a:gridCol>
                <a:gridCol w="868656">
                  <a:extLst>
                    <a:ext uri="{9D8B030D-6E8A-4147-A177-3AD203B41FA5}">
                      <a16:colId xmlns:a16="http://schemas.microsoft.com/office/drawing/2014/main" val="20007"/>
                    </a:ext>
                  </a:extLst>
                </a:gridCol>
                <a:gridCol w="743733">
                  <a:extLst>
                    <a:ext uri="{9D8B030D-6E8A-4147-A177-3AD203B41FA5}">
                      <a16:colId xmlns:a16="http://schemas.microsoft.com/office/drawing/2014/main" val="20008"/>
                    </a:ext>
                  </a:extLst>
                </a:gridCol>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Aquatic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endParaRPr lang="en-IN" sz="1100" dirty="0" smtClean="0">
                        <a:solidFill>
                          <a:srgbClr val="A50021"/>
                        </a:solidFill>
                        <a:effectLst/>
                      </a:endParaRPr>
                    </a:p>
                    <a:p>
                      <a:pPr>
                        <a:lnSpc>
                          <a:spcPct val="115000"/>
                        </a:lnSpc>
                        <a:spcAft>
                          <a:spcPts val="0"/>
                        </a:spcAft>
                      </a:pPr>
                      <a:r>
                        <a:rPr lang="en-IN" sz="1100" dirty="0" err="1" smtClean="0">
                          <a:solidFill>
                            <a:srgbClr val="A50021"/>
                          </a:solidFill>
                          <a:effectLst/>
                        </a:rPr>
                        <a:t>Gila</a:t>
                      </a:r>
                      <a:r>
                        <a:rPr lang="en-IN" sz="1100" dirty="0" smtClean="0">
                          <a:solidFill>
                            <a:srgbClr val="A50021"/>
                          </a:solidFill>
                          <a:effectLst/>
                        </a:rPr>
                        <a:t> </a:t>
                      </a:r>
                      <a:r>
                        <a:rPr lang="en-IN" sz="1100" dirty="0">
                          <a:solidFill>
                            <a:srgbClr val="A50021"/>
                          </a:solidFill>
                          <a:effectLst/>
                        </a:rPr>
                        <a:t>Monster</a:t>
                      </a:r>
                      <a:endParaRPr lang="en-IN" sz="1100" dirty="0">
                        <a:solidFill>
                          <a:srgbClr val="A50021"/>
                        </a:solidFill>
                        <a:effectLst/>
                        <a:latin typeface="Calibri"/>
                        <a:ea typeface="Calibri"/>
                        <a:cs typeface="Times New Roman"/>
                      </a:endParaRPr>
                    </a:p>
                  </a:txBody>
                  <a:tcPr marL="68580" marR="68580" marT="0" marB="0">
                    <a:solidFill>
                      <a:schemeClr val="bg1">
                        <a:lumMod val="85000"/>
                      </a:schemeClr>
                    </a:solidFill>
                  </a:tcPr>
                </a:tc>
                <a:tc>
                  <a:txBody>
                    <a:bodyPr/>
                    <a:lstStyle/>
                    <a:p>
                      <a:pPr algn="ctr">
                        <a:lnSpc>
                          <a:spcPct val="115000"/>
                        </a:lnSpc>
                        <a:spcAft>
                          <a:spcPts val="0"/>
                        </a:spcAft>
                      </a:pPr>
                      <a:r>
                        <a:rPr lang="en-IN" sz="1100" dirty="0" smtClean="0">
                          <a:effectLst/>
                        </a:rPr>
                        <a:t>cold</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scale</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3200" b="1" dirty="0">
                          <a:solidFill>
                            <a:srgbClr val="A50021"/>
                          </a:solidFill>
                          <a:effectLst/>
                        </a:rPr>
                        <a:t>?</a:t>
                      </a:r>
                      <a:endParaRPr lang="en-IN" sz="3200" b="1" dirty="0">
                        <a:solidFill>
                          <a:srgbClr val="A50021"/>
                        </a:solidFill>
                        <a:effectLst/>
                        <a:latin typeface="Calibri"/>
                        <a:ea typeface="Calibri"/>
                        <a:cs typeface="Times New Roman"/>
                      </a:endParaRPr>
                    </a:p>
                  </a:txBody>
                  <a:tcPr marL="68580" marR="68580" marT="0" marB="0" anchor="ctr">
                    <a:solidFill>
                      <a:schemeClr val="bg1">
                        <a:lumMod val="85000"/>
                      </a:schemeClr>
                    </a:solidFill>
                  </a:tcPr>
                </a:tc>
                <a:extLst>
                  <a:ext uri="{0D108BD9-81ED-4DB2-BD59-A6C34878D82A}">
                    <a16:rowId xmlns:a16="http://schemas.microsoft.com/office/drawing/2014/main" val="10001"/>
                  </a:ext>
                </a:extLst>
              </a:tr>
            </a:tbl>
          </a:graphicData>
        </a:graphic>
      </p:graphicFrame>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335" y="4237709"/>
            <a:ext cx="44005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0876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16830"/>
                <a:ext cx="8425339" cy="4372343"/>
              </a:xfrm>
            </p:spPr>
            <p:txBody>
              <a:bodyPr>
                <a:normAutofit/>
              </a:bodyPr>
              <a:lstStyle/>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For  the EMP data set,</a:t>
                </a: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e>
                          <m:sSubSup>
                            <m:sSubSup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Sup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𝑝</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=1−</m:t>
                      </m:r>
                      <m:d>
                        <m:dPr>
                          <m:begChr m:val="["/>
                          <m:endChr m:val="]"/>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𝟒𝟓𝟗𝟐</m:t>
                      </m:r>
                    </m:oMath>
                  </m:oMathPara>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Now let us consider the calculation of </a:t>
                </a:r>
                <a14:m>
                  <m:oMath xmlns:m="http://schemas.openxmlformats.org/officeDocument/2006/math">
                    <m:sSub>
                      <m:sSubPr>
                        <m:ctrlP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for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Age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Performance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16827"/>
                <a:ext cx="8425339" cy="4372343"/>
              </a:xfrm>
              <a:blipFill rotWithShape="1">
                <a:blip r:embed="rId2"/>
                <a:stretch>
                  <a:fillRect l="-796" t="-697"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2270347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Age</a:t>
                </a: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age has three values, namely </a:t>
                </a:r>
                <a:r>
                  <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Y, M and O. So there are 6 subsets, that should be considered for splitting as:</a:t>
                </a:r>
              </a:p>
              <a:p>
                <a:pPr marL="0" indent="0" algn="just">
                  <a:buNone/>
                </a:pPr>
                <a:endParaRPr lang="en-IN" sz="9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d>
                        <m:d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8</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𝟒𝟖𝟔𝟐</m:t>
                      </m:r>
                    </m:oMath>
                  </m:oMathPara>
                </a14:m>
                <a:endPar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best value of Gini Index while splitting attribute  Age is   </a:t>
                </a:r>
                <a14:m>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𝐴𝑔𝑒</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3</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𝟎</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𝟑𝟕𝟓𝟎</m:t>
                    </m:r>
                  </m:oMath>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651" t="-608" r="-579"/>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cxnSp>
        <p:nvCxnSpPr>
          <p:cNvPr id="11" name="Straight Connector 10"/>
          <p:cNvCxnSpPr>
            <a:stCxn id="7" idx="4"/>
          </p:cNvCxnSpPr>
          <p:nvPr/>
        </p:nvCxnSpPr>
        <p:spPr>
          <a:xfrm>
            <a:off x="7059689" y="4465102"/>
            <a:ext cx="838007" cy="478970"/>
          </a:xfrm>
          <a:prstGeom prst="line">
            <a:avLst/>
          </a:prstGeom>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5970929" y="3997052"/>
            <a:ext cx="2909919" cy="1630901"/>
            <a:chOff x="5203371" y="3810000"/>
            <a:chExt cx="2909919" cy="1630901"/>
          </a:xfrm>
        </p:grpSpPr>
        <p:grpSp>
          <p:nvGrpSpPr>
            <p:cNvPr id="12" name="Group 11"/>
            <p:cNvGrpSpPr/>
            <p:nvPr/>
          </p:nvGrpSpPr>
          <p:grpSpPr>
            <a:xfrm>
              <a:off x="5454128" y="3810000"/>
              <a:ext cx="1676014" cy="947056"/>
              <a:chOff x="5486786" y="4071258"/>
              <a:chExt cx="1676014" cy="947056"/>
            </a:xfrm>
          </p:grpSpPr>
          <mc:AlternateContent xmlns:mc="http://schemas.openxmlformats.org/markup-compatibility/2006" xmlns:a14="http://schemas.microsoft.com/office/drawing/2010/main">
            <mc:Choice Requires="a14">
              <p:sp>
                <p:nvSpPr>
                  <p:cNvPr id="7" name="Oval 6"/>
                  <p:cNvSpPr/>
                  <p:nvPr/>
                </p:nvSpPr>
                <p:spPr>
                  <a:xfrm>
                    <a:off x="5486786" y="4071258"/>
                    <a:ext cx="1676014"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Age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{O}</a:t>
                    </a:r>
                    <a:endParaRPr lang="en-US" dirty="0"/>
                  </a:p>
                </p:txBody>
              </p:sp>
            </mc:Choice>
            <mc:Fallback xmlns="">
              <p:sp>
                <p:nvSpPr>
                  <p:cNvPr id="7" name="Oval 6"/>
                  <p:cNvSpPr>
                    <a:spLocks noRot="1" noChangeAspect="1" noMove="1" noResize="1" noEditPoints="1" noAdjustHandles="1" noChangeArrowheads="1" noChangeShapeType="1" noTextEdit="1"/>
                  </p:cNvSpPr>
                  <p:nvPr/>
                </p:nvSpPr>
                <p:spPr>
                  <a:xfrm>
                    <a:off x="5486786" y="4071258"/>
                    <a:ext cx="1676014" cy="468086"/>
                  </a:xfrm>
                  <a:prstGeom prst="ellipse">
                    <a:avLst/>
                  </a:prstGeom>
                  <a:blipFill rotWithShape="1">
                    <a:blip r:embed="rId3"/>
                    <a:stretch>
                      <a:fillRect b="-7500"/>
                    </a:stretch>
                  </a:blipFill>
                </p:spPr>
                <p:txBody>
                  <a:bodyPr/>
                  <a:lstStyle/>
                  <a:p>
                    <a:r>
                      <a:rPr lang="en-IN">
                        <a:noFill/>
                      </a:rPr>
                      <a:t> </a:t>
                    </a:r>
                  </a:p>
                </p:txBody>
              </p:sp>
            </mc:Fallback>
          </mc:AlternateContent>
          <p:cxnSp>
            <p:nvCxnSpPr>
              <p:cNvPr id="9" name="Straight Connector 8"/>
              <p:cNvCxnSpPr>
                <a:stCxn id="7" idx="4"/>
              </p:cNvCxnSpPr>
              <p:nvPr/>
            </p:nvCxnSpPr>
            <p:spPr>
              <a:xfrm flipH="1">
                <a:off x="5682345" y="4539344"/>
                <a:ext cx="642448" cy="478970"/>
              </a:xfrm>
              <a:prstGeom prst="line">
                <a:avLst/>
              </a:prstGeom>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{O}		{Y,M}</a:t>
              </a:r>
              <a:endParaRPr lang="en-US" dirty="0"/>
            </a:p>
            <a:p>
              <a:endParaRPr lang="en-US" dirty="0"/>
            </a:p>
          </p:txBody>
        </p:sp>
      </p:grpSp>
      <p:sp>
        <p:nvSpPr>
          <p:cNvPr id="19" name="Rectangle 18"/>
          <p:cNvSpPr/>
          <p:nvPr/>
        </p:nvSpPr>
        <p:spPr>
          <a:xfrm>
            <a:off x="6221669" y="4519921"/>
            <a:ext cx="518532" cy="369332"/>
          </a:xfrm>
          <a:prstGeom prst="rect">
            <a:avLst/>
          </a:prstGeom>
        </p:spPr>
        <p:txBody>
          <a:bodyPr wrap="none">
            <a:spAutoFit/>
          </a:bodyPr>
          <a:lstStyle/>
          <a:p>
            <a:r>
              <a:rPr lang="en-IN" dirty="0"/>
              <a:t>Yes</a:t>
            </a:r>
          </a:p>
        </p:txBody>
      </p:sp>
      <p:sp>
        <p:nvSpPr>
          <p:cNvPr id="20" name="Rectangle 19"/>
          <p:cNvSpPr/>
          <p:nvPr/>
        </p:nvSpPr>
        <p:spPr>
          <a:xfrm>
            <a:off x="7478691" y="4517714"/>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val="25102251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Salary</a:t>
                </a: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salary has three values namely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L</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H</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So, there are 6 subsets, that should be considered for splitting as:</a:t>
                </a:r>
              </a:p>
              <a:p>
                <a:pPr marL="0" indent="0" algn="just">
                  <a:buNone/>
                </a:pPr>
                <a:endParaRPr lang="en-IN" sz="18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=0.3000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=0.3150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=0.4508</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𝑠𝑎𝑙𝑎𝑟𝑦</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(5,6)</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0.4592−0.4508=</m:t>
                      </m:r>
                      <m:r>
                        <a:rPr lang="en-IN" sz="1800" b="0"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0.0084</m:t>
                      </m:r>
                    </m:oMath>
                  </m:oMathPara>
                </a14:m>
                <a:endParaRPr lang="en-IN" sz="18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grpSp>
        <p:nvGrpSpPr>
          <p:cNvPr id="7" name="Group 6"/>
          <p:cNvGrpSpPr/>
          <p:nvPr/>
        </p:nvGrpSpPr>
        <p:grpSpPr>
          <a:xfrm>
            <a:off x="5701988" y="3595104"/>
            <a:ext cx="2909919" cy="1630901"/>
            <a:chOff x="5203371" y="3810000"/>
            <a:chExt cx="2909919" cy="1630901"/>
          </a:xfrm>
        </p:grpSpPr>
        <p:grpSp>
          <p:nvGrpSpPr>
            <p:cNvPr id="8" name="Group 7"/>
            <p:cNvGrpSpPr/>
            <p:nvPr/>
          </p:nvGrpSpPr>
          <p:grpSpPr>
            <a:xfrm>
              <a:off x="5454127" y="3810000"/>
              <a:ext cx="2147782" cy="947056"/>
              <a:chOff x="5486785" y="4071258"/>
              <a:chExt cx="2147782" cy="947056"/>
            </a:xfrm>
          </p:grpSpPr>
          <mc:AlternateContent xmlns:mc="http://schemas.openxmlformats.org/markup-compatibility/2006" xmlns:a14="http://schemas.microsoft.com/office/drawing/2010/main">
            <mc:Choice Requires="a14">
              <p:sp>
                <p:nvSpPr>
                  <p:cNvPr id="10" name="Oval 9"/>
                  <p:cNvSpPr/>
                  <p:nvPr/>
                </p:nvSpPr>
                <p:spPr>
                  <a:xfrm>
                    <a:off x="5486785" y="4071258"/>
                    <a:ext cx="2147782"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Salary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{H}</a:t>
                    </a:r>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5486785" y="4071258"/>
                    <a:ext cx="2147782" cy="468086"/>
                  </a:xfrm>
                  <a:prstGeom prst="ellipse">
                    <a:avLst/>
                  </a:prstGeom>
                  <a:blipFill rotWithShape="1">
                    <a:blip r:embed="rId3"/>
                    <a:stretch>
                      <a:fillRect b="-6173"/>
                    </a:stretch>
                  </a:blipFill>
                </p:spPr>
                <p:txBody>
                  <a:bodyPr/>
                  <a:lstStyle/>
                  <a:p>
                    <a:r>
                      <a:rPr lang="en-IN">
                        <a:noFill/>
                      </a:rPr>
                      <a:t> </a:t>
                    </a:r>
                  </a:p>
                </p:txBody>
              </p:sp>
            </mc:Fallback>
          </mc:AlternateContent>
          <p:cxnSp>
            <p:nvCxnSpPr>
              <p:cNvPr id="11" name="Straight Connector 10"/>
              <p:cNvCxnSpPr>
                <a:stCxn id="10" idx="4"/>
              </p:cNvCxnSpPr>
              <p:nvPr/>
            </p:nvCxnSpPr>
            <p:spPr>
              <a:xfrm flipH="1">
                <a:off x="5682346" y="4539344"/>
                <a:ext cx="878330"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{H}		{L,M}</a:t>
              </a:r>
              <a:endParaRPr lang="en-US" dirty="0"/>
            </a:p>
            <a:p>
              <a:endParaRPr lang="en-US" dirty="0"/>
            </a:p>
          </p:txBody>
        </p:sp>
      </p:grpSp>
      <p:cxnSp>
        <p:nvCxnSpPr>
          <p:cNvPr id="14" name="Straight Connector 13"/>
          <p:cNvCxnSpPr/>
          <p:nvPr/>
        </p:nvCxnSpPr>
        <p:spPr>
          <a:xfrm flipH="1" flipV="1">
            <a:off x="7026618" y="4063154"/>
            <a:ext cx="729646" cy="47897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p:cNvSpPr/>
          <p:nvPr/>
        </p:nvSpPr>
        <p:spPr>
          <a:xfrm>
            <a:off x="6148305" y="4085699"/>
            <a:ext cx="518532" cy="369332"/>
          </a:xfrm>
          <a:prstGeom prst="rect">
            <a:avLst/>
          </a:prstGeom>
        </p:spPr>
        <p:txBody>
          <a:bodyPr wrap="none">
            <a:spAutoFit/>
          </a:bodyPr>
          <a:lstStyle/>
          <a:p>
            <a:r>
              <a:rPr lang="en-IN" dirty="0"/>
              <a:t>Yes</a:t>
            </a:r>
          </a:p>
        </p:txBody>
      </p:sp>
      <p:sp>
        <p:nvSpPr>
          <p:cNvPr id="18" name="Rectangle 17"/>
          <p:cNvSpPr/>
          <p:nvPr/>
        </p:nvSpPr>
        <p:spPr>
          <a:xfrm>
            <a:off x="7249785" y="4053019"/>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val="7370926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job</a:t>
                </a:r>
              </a:p>
              <a:p>
                <a:pPr marL="0" indent="0" algn="just">
                  <a:buNone/>
                </a:pPr>
                <a:endParaRPr lang="en-IN" sz="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lgn="just">
                  <a:buNone/>
                </a:pPr>
                <a:endParaRPr lang="en-IN" sz="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𝑜𝑏</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buNone/>
                </a:pPr>
                <a:endParaRPr lang="en-IN" sz="1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f>
                                  <m:f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endPar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𝑗𝑜𝑏</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226919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Performance</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buNone/>
                </a:pPr>
                <a14:m>
                  <m:oMath xmlns:m="http://schemas.openxmlformats.org/officeDocument/2006/math">
                    <m:sSub>
                      <m:sSub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US" sz="2000" b="0" i="1" smtClean="0">
                            <a:solidFill>
                              <a:srgbClr val="0B5ED7"/>
                            </a:solidFill>
                            <a:latin typeface="Cambria Math"/>
                            <a:ea typeface="Tahoma" panose="020B0604030504040204" pitchFamily="34" charset="0"/>
                            <a:cs typeface="Times New Roman" panose="02020603050405020304" pitchFamily="18" charset="0"/>
                          </a:rPr>
                          <m:t>𝑃</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𝑒𝑟𝑓𝑜𝑟𝑚𝑎𝑛𝑐𝑒</m:t>
                        </m:r>
                      </m:sub>
                    </m:sSub>
                    <m:d>
                      <m:dPr>
                        <m:ctrlP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𝑝𝑒𝑟𝑓𝑜𝑟𝑚𝑎𝑛𝑐𝑒</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Out </a:t>
                </a:r>
                <a:r>
                  <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of these </a:t>
                </a: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𝑠𝑎𝑙𝑎𝑟𝑦</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gives the maximum value and hence, the attribute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would be chosen for splitting subset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Note:</a:t>
                </a:r>
                <a:endParaRPr lang="en-IN"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It </a:t>
                </a:r>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can be noted that the procedure following “information gain” calculation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and that of “impurity reduction” calculation (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ctrlPr>
                      </m:dPr>
                      <m:e>
                        <m:r>
                          <a:rPr lang="en-IN" sz="2000" i="1">
                            <a:solidFill>
                              <a:srgbClr val="073C8B"/>
                            </a:solidFill>
                            <a:latin typeface="Cambria Math" panose="02040503050406030204" pitchFamily="18" charset="0"/>
                            <a:ea typeface="Tahoma" panose="020B0604030504040204" pitchFamily="34"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are near about. </a:t>
                </a:r>
                <a:endParaRPr lang="en-IN" sz="18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2503199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26" y="1641555"/>
                <a:ext cx="8425339" cy="458288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have learnt that splitting on an attribute gives a reduction in the average Gini Index of the resulting subsets (as it does for entropy). </a:t>
                </a:r>
              </a:p>
              <a:p>
                <a:pPr lvl="6"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in the same way the average weighted Gini Index can be calculated using the same frequency table used to calculate information gain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which is as follows.</a:t>
                </a:r>
              </a:p>
              <a:p>
                <a:pPr algn="just"/>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latin typeface="Times New Roman" panose="02020603050405020304" pitchFamily="18" charset="0"/>
                    <a:ea typeface="Tahoma" panose="020B0604030504040204" pitchFamily="34" charset="0"/>
                    <a:cs typeface="Times New Roman" panose="02020603050405020304" pitchFamily="18" charset="0"/>
                  </a:rPr>
                  <a:t>	The G(</a:t>
                </a:r>
                <a14:m>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for the </a:t>
                </a:r>
                <a14:m>
                  <m:oMath xmlns:m="http://schemas.openxmlformats.org/officeDocument/2006/math">
                    <m:sSup>
                      <m:sSupPr>
                        <m:ctrlPr>
                          <a:rPr lang="en-IN" sz="1800" i="1" dirty="0" smtClean="0">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𝑗</m:t>
                        </m:r>
                      </m:e>
                      <m:sup>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𝑡h</m:t>
                        </m:r>
                      </m:sup>
                    </m:sSup>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subset </a:t>
                </a: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fPr>
                                    <m:num>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𝑓</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507" t="-665"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95</a:t>
            </a:fld>
            <a:endParaRPr lang="en-IN" dirty="0">
              <a:solidFill>
                <a:srgbClr val="04617B">
                  <a:shade val="90000"/>
                </a:srgbClr>
              </a:solidFill>
            </a:endParaRPr>
          </a:p>
        </p:txBody>
      </p:sp>
    </p:spTree>
    <p:extLst>
      <p:ext uri="{BB962C8B-B14F-4D97-AF65-F5344CB8AC3E}">
        <p14:creationId xmlns:p14="http://schemas.microsoft.com/office/powerpoint/2010/main" val="8816911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4654" y="1609282"/>
                <a:ext cx="8425339" cy="4582885"/>
              </a:xfrm>
            </p:spPr>
            <p:txBody>
              <a:bodyPr>
                <a:normAutofit lnSpcReduction="10000"/>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average weighted Gini Index, </a:t>
                </a:r>
                <a14:m>
                  <m:oMath xmlns:m="http://schemas.openxmlformats.org/officeDocument/2006/math">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i="1">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(assuming that attribute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is)	</a:t>
                </a: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fPr>
                            <m:num>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e>
                      </m:nary>
                      <m:r>
                        <a:rPr lang="en-IN" sz="1800" i="1">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a:latin typeface="Cambria Math" panose="02040503050406030204" pitchFamily="18" charset="0"/>
                          <a:ea typeface="Tahoma" panose="020B0604030504040204" pitchFamily="34" charset="0"/>
                          <a:cs typeface="Times New Roman" panose="02020603050405020304" pitchFamily="18" charset="0"/>
                        </a:rPr>
                        <m:t> </m:t>
                      </m:r>
                      <m:r>
                        <a:rPr lang="en-US" sz="1800" b="0" i="1" smtClean="0">
                          <a:latin typeface="Cambria Math"/>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panose="02040503050406030204" pitchFamily="18" charset="0"/>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1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t>
                </a:r>
                <a:r>
                  <a:rPr lang="en-IN" sz="2000" dirty="0">
                    <a:latin typeface="Times New Roman" panose="02020603050405020304" pitchFamily="18" charset="0"/>
                    <a:ea typeface="Tahoma" panose="020B0604030504040204" pitchFamily="34" charset="0"/>
                    <a:cs typeface="Times New Roman" panose="02020603050405020304" pitchFamily="18" charset="0"/>
                  </a:rPr>
                  <a:t>above gives a formula for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-attribute </a:t>
                </a:r>
                <a:r>
                  <a:rPr lang="en-IN" sz="2000" dirty="0">
                    <a:latin typeface="Times New Roman" panose="02020603050405020304" pitchFamily="18" charset="0"/>
                    <a:ea typeface="Tahoma" panose="020B0604030504040204" pitchFamily="34" charset="0"/>
                    <a:cs typeface="Times New Roman" panose="02020603050405020304" pitchFamily="18" charset="0"/>
                  </a:rPr>
                  <a:t>values; however, it an be fine tuned to subset of attributes also.</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4654" y="1609278"/>
                <a:ext cx="8425339" cy="4582885"/>
              </a:xfrm>
              <a:blipFill rotWithShape="1">
                <a:blip r:embed="rId2"/>
                <a:stretch>
                  <a:fillRect l="-724" t="-1197" r="-796" b="-266"/>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96</a:t>
            </a:fld>
            <a:endParaRPr lang="en-IN" dirty="0">
              <a:solidFill>
                <a:srgbClr val="04617B">
                  <a:shade val="90000"/>
                </a:srgbClr>
              </a:solidFill>
            </a:endParaRPr>
          </a:p>
        </p:txBody>
      </p:sp>
    </p:spTree>
    <p:extLst>
      <p:ext uri="{BB962C8B-B14F-4D97-AF65-F5344CB8AC3E}">
        <p14:creationId xmlns:p14="http://schemas.microsoft.com/office/powerpoint/2010/main" val="16300116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4396" y="366662"/>
            <a:ext cx="8982636" cy="892019"/>
          </a:xfrm>
        </p:spPr>
        <p:txBody>
          <a:bodyPr>
            <a:noAutofit/>
          </a:bodyPr>
          <a:lstStyle/>
          <a:p>
            <a:r>
              <a:rPr lang="en-US" sz="3600" dirty="0" smtClean="0">
                <a:solidFill>
                  <a:srgbClr val="A50021"/>
                </a:solidFill>
                <a:latin typeface="Times New Roman" pitchFamily="18" charset="0"/>
                <a:cs typeface="Times New Roman" pitchFamily="18" charset="0"/>
              </a:rPr>
              <a:t>Illustration: </a:t>
            </a:r>
            <a:r>
              <a:rPr lang="en-US" sz="3600" dirty="0">
                <a:solidFill>
                  <a:srgbClr val="A50021"/>
                </a:solidFill>
                <a:latin typeface="Times New Roman" pitchFamily="18" charset="0"/>
                <a:cs typeface="Times New Roman" pitchFamily="18" charset="0"/>
              </a:rPr>
              <a:t>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a:t>
            </a:r>
            <a:r>
              <a:rPr lang="en-US" sz="3600" dirty="0" smtClean="0">
                <a:solidFill>
                  <a:srgbClr val="A50021"/>
                </a:solidFill>
                <a:latin typeface="Times New Roman" pitchFamily="18" charset="0"/>
                <a:cs typeface="Times New Roman" pitchFamily="18" charset="0"/>
              </a:rPr>
              <a:t>Table</a:t>
            </a:r>
            <a:endParaRPr lang="en-IN" sz="3600" b="1" dirty="0">
              <a:solidFill>
                <a:srgbClr val="C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126" y="1641555"/>
                <a:ext cx="8425339" cy="4582885"/>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9.16 : Calculating </a:t>
                </a:r>
                <a:r>
                  <a:rPr lang="el-GR"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γ</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using frequency table of OPTH</a:t>
                </a:r>
              </a:p>
              <a:p>
                <a:pPr marL="0" indent="0" algn="just">
                  <a:buNone/>
                </a:pPr>
                <a:endParaRPr lang="en-IN" sz="1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frequency table for OPTH database considered earlier. Also consider the attribute </a:t>
                </a:r>
                <a14:m>
                  <m:oMath xmlns:m="http://schemas.openxmlformats.org/officeDocument/2006/math">
                    <m:sSub>
                      <m:sSubPr>
                        <m:ctrlPr>
                          <a:rPr lang="en-IN" sz="20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with three values 1, 2 and 3. The frequency table is shown below.</a:t>
                </a:r>
              </a:p>
              <a:p>
                <a:pPr marL="0" indent="0" algn="just">
                  <a:buNone/>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796" t="-665"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97</a:t>
            </a:fld>
            <a:endParaRPr lang="en-IN" dirty="0">
              <a:solidFill>
                <a:srgbClr val="04617B">
                  <a:shade val="90000"/>
                </a:srgb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081933833"/>
              </p:ext>
            </p:extLst>
          </p:nvPr>
        </p:nvGraphicFramePr>
        <p:xfrm>
          <a:off x="925798" y="3614977"/>
          <a:ext cx="6832416" cy="1854200"/>
        </p:xfrm>
        <a:graphic>
          <a:graphicData uri="http://schemas.openxmlformats.org/drawingml/2006/table">
            <a:tbl>
              <a:tblPr firstRow="1" bandRow="1">
                <a:tableStyleId>{5C22544A-7EE6-4342-B048-85BDC9FD1C3A}</a:tableStyleId>
              </a:tblPr>
              <a:tblGrid>
                <a:gridCol w="1708104">
                  <a:extLst>
                    <a:ext uri="{9D8B030D-6E8A-4147-A177-3AD203B41FA5}">
                      <a16:colId xmlns:a16="http://schemas.microsoft.com/office/drawing/2014/main" val="4007211023"/>
                    </a:ext>
                  </a:extLst>
                </a:gridCol>
                <a:gridCol w="1708104">
                  <a:extLst>
                    <a:ext uri="{9D8B030D-6E8A-4147-A177-3AD203B41FA5}">
                      <a16:colId xmlns:a16="http://schemas.microsoft.com/office/drawing/2014/main" val="1375103647"/>
                    </a:ext>
                  </a:extLst>
                </a:gridCol>
                <a:gridCol w="1708104">
                  <a:extLst>
                    <a:ext uri="{9D8B030D-6E8A-4147-A177-3AD203B41FA5}">
                      <a16:colId xmlns:a16="http://schemas.microsoft.com/office/drawing/2014/main" val="3058109390"/>
                    </a:ext>
                  </a:extLst>
                </a:gridCol>
                <a:gridCol w="1708104">
                  <a:extLst>
                    <a:ext uri="{9D8B030D-6E8A-4147-A177-3AD203B41FA5}">
                      <a16:colId xmlns:a16="http://schemas.microsoft.com/office/drawing/2014/main" val="2535902070"/>
                    </a:ext>
                  </a:extLst>
                </a:gridCol>
              </a:tblGrid>
              <a:tr h="370840">
                <a:tc>
                  <a:txBody>
                    <a:bodyPr/>
                    <a:lstStyle/>
                    <a:p>
                      <a:pPr algn="ct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3</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0857747"/>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Class 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634216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2</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1677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3</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4</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5</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6</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3879955"/>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Column sum</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8715907"/>
                  </a:ext>
                </a:extLst>
              </a:tr>
            </a:tbl>
          </a:graphicData>
        </a:graphic>
      </p:graphicFrame>
    </p:spTree>
    <p:extLst>
      <p:ext uri="{BB962C8B-B14F-4D97-AF65-F5344CB8AC3E}">
        <p14:creationId xmlns:p14="http://schemas.microsoft.com/office/powerpoint/2010/main" val="146985856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9868" y="366662"/>
            <a:ext cx="9068697" cy="892019"/>
          </a:xfrm>
        </p:spPr>
        <p:txBody>
          <a:bodyPr>
            <a:noAutofit/>
          </a:bodyPr>
          <a:lstStyle/>
          <a:p>
            <a:r>
              <a:rPr lang="en-US" sz="3600" dirty="0">
                <a:solidFill>
                  <a:srgbClr val="A50021"/>
                </a:solidFill>
                <a:latin typeface="Times New Roman" pitchFamily="18" charset="0"/>
                <a:cs typeface="Times New Roman" pitchFamily="18" charset="0"/>
              </a:rPr>
              <a:t>Illustration: 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Now we can calculate the value of Gini Index with the following steps:</a:t>
                </a:r>
              </a:p>
              <a:p>
                <a:pPr marL="0" indent="0" algn="just">
                  <a:buNone/>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each non-empty column, form the sum of the squares of the values in the body of the table and divide by the column sum.</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Add the values obtained for all columns and divided by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 size of the database.</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Subtract the total from 1.</a:t>
                </a:r>
              </a:p>
              <a:p>
                <a:pPr marL="1988820" lvl="6" indent="-342900" algn="just">
                  <a:buFont typeface="+mj-lt"/>
                  <a:buAutoNum type="arabicPeriod"/>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 an example, with reference to the frequency table as mentioned just.</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sSub>
                      <m:sSubPr>
                        <m:ctrlPr>
                          <a:rPr lang="en-IN" sz="1800" i="1" smtClean="0">
                            <a:latin typeface="Cambria Math" panose="02040503050406030204" pitchFamily="18" charset="0"/>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f>
                      <m:f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fPr>
                      <m:num>
                        <m:d>
                          <m:d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b="0" i="1" smtClean="0">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24</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=3.0</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=2=</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5</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=3.</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75 </a:t>
                </a:r>
              </a:p>
              <a:p>
                <a:pPr marL="0" indent="0" algn="just">
                  <a:buNone/>
                </a:pP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3</m:t>
                    </m:r>
                    <m:r>
                      <a:rPr lang="en-IN" sz="1800" i="1">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panose="02040503050406030204" pitchFamily="18" charset="0"/>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6</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75 </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t>
                </a:r>
                <a:r>
                  <a:rPr lang="en-IN" sz="1800" dirty="0">
                    <a:latin typeface="Times New Roman" panose="02020603050405020304" pitchFamily="18" charset="0"/>
                    <a:ea typeface="Tahoma" panose="020B0604030504040204" pitchFamily="34" charset="0"/>
                    <a:cs typeface="Times New Roman" panose="02020603050405020304" pitchFamily="18" charset="0"/>
                  </a:rPr>
                  <a:t>So, </a:t>
                </a:r>
                <a14:m>
                  <m:oMath xmlns:m="http://schemas.openxmlformats.org/officeDocument/2006/math">
                    <m:sSub>
                      <m:sSubPr>
                        <m:ctrlPr>
                          <a:rPr lang="en-IN" sz="1800" i="1">
                            <a:latin typeface="Cambria Math" panose="02040503050406030204" pitchFamily="18" charset="0"/>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𝐺</m:t>
                        </m:r>
                      </m:e>
                      <m:sub>
                        <m:r>
                          <a:rPr lang="en-IN" sz="1800" i="1">
                            <a:latin typeface="Cambria Math" panose="02040503050406030204" pitchFamily="18" charset="0"/>
                            <a:ea typeface="Tahoma" panose="020B0604030504040204" pitchFamily="34" charset="0"/>
                            <a:cs typeface="Times New Roman" panose="02020603050405020304" pitchFamily="18" charset="0"/>
                          </a:rPr>
                          <m:t>𝐴</m:t>
                        </m:r>
                        <m:r>
                          <a:rPr lang="en-IN" sz="1800" i="1">
                            <a:latin typeface="Cambria Math" panose="02040503050406030204" pitchFamily="18" charset="0"/>
                            <a:ea typeface="Tahoma" panose="020B0604030504040204" pitchFamily="34" charset="0"/>
                            <a:cs typeface="Times New Roman" panose="02020603050405020304" pitchFamily="18" charset="0"/>
                          </a:rPr>
                          <m:t>1</m:t>
                        </m:r>
                      </m:sub>
                    </m:sSub>
                    <m:d>
                      <m:dPr>
                        <m:ctrlPr>
                          <a:rPr lang="en-IN" sz="1800" i="1">
                            <a:latin typeface="Cambria Math" panose="02040503050406030204" pitchFamily="18" charset="0"/>
                            <a:ea typeface="Tahoma" panose="020B0604030504040204" pitchFamily="34" charset="0"/>
                            <a:cs typeface="Times New Roman" panose="02020603050405020304" pitchFamily="18" charset="0"/>
                          </a:rPr>
                        </m:ctrlPr>
                      </m:dPr>
                      <m:e>
                        <m:r>
                          <a:rPr lang="en-IN" sz="1800" i="1">
                            <a:latin typeface="Cambria Math" panose="02040503050406030204" pitchFamily="18" charset="0"/>
                            <a:ea typeface="Tahoma" panose="020B0604030504040204" pitchFamily="34" charset="0"/>
                            <a:cs typeface="Times New Roman" panose="02020603050405020304" pitchFamily="18" charset="0"/>
                          </a:rPr>
                          <m:t>𝐷</m:t>
                        </m:r>
                      </m:e>
                    </m:d>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panose="02040503050406030204" pitchFamily="18" charset="0"/>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1+3.75+4.75</m:t>
                        </m:r>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=0.5208</m:t>
                    </m:r>
                  </m:oMath>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98</a:t>
            </a:fld>
            <a:endParaRPr lang="en-IN" dirty="0">
              <a:solidFill>
                <a:srgbClr val="04617B">
                  <a:shade val="90000"/>
                </a:srgbClr>
              </a:solidFill>
            </a:endParaRPr>
          </a:p>
        </p:txBody>
      </p:sp>
    </p:spTree>
    <p:extLst>
      <p:ext uri="{BB962C8B-B14F-4D97-AF65-F5344CB8AC3E}">
        <p14:creationId xmlns:p14="http://schemas.microsoft.com/office/powerpoint/2010/main" val="3715426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 reduction in the value of Gini Index on splitting attribute </a:t>
                </a:r>
                <a14:m>
                  <m:oMath xmlns:m="http://schemas.openxmlformats.org/officeDocument/2006/math">
                    <m:sSub>
                      <m:sSubPr>
                        <m:ctrlPr>
                          <a:rPr lang="en-IN" sz="2000" i="1">
                            <a:latin typeface="Cambria Math" panose="02040503050406030204" pitchFamily="18" charset="0"/>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𝐴</m:t>
                        </m:r>
                      </m:e>
                      <m:sub>
                        <m:r>
                          <a:rPr lang="en-IN" sz="2000" i="1">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=0.5382−0.5208=0.0174</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dirty="0" smtClean="0">
                            <a:latin typeface="Cambria Math" panose="02040503050406030204" pitchFamily="18" charset="0"/>
                            <a:ea typeface="Tahoma" panose="020B0604030504040204" pitchFamily="34" charset="0"/>
                            <a:cs typeface="Times New Roman" panose="02020603050405020304" pitchFamily="18" charset="0"/>
                          </a:rPr>
                        </m:ctrlPr>
                      </m:dPr>
                      <m:e>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e>
                    </m:d>
                    <m:r>
                      <a:rPr lang="en-IN" sz="2000" b="0" i="1" dirty="0" smtClean="0">
                        <a:latin typeface="Cambria Math" panose="02040503050406030204" pitchFamily="18" charset="0"/>
                        <a:ea typeface="Tahoma" panose="020B0604030504040204" pitchFamily="34" charset="0"/>
                        <a:cs typeface="Times New Roman" panose="02020603050405020304" pitchFamily="18" charset="0"/>
                      </a:rPr>
                      <m:t>=0.5382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calculation can be extended to other attributes in the OTPH database and is left as an exercise.</a:t>
                </a:r>
              </a:p>
              <a:p>
                <a:pPr marL="0" indent="0" algn="ctr">
                  <a:buNone/>
                </a:pPr>
                <a:r>
                  <a:rPr lang="en-US"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b="-5426"/>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99</a:t>
            </a:fld>
            <a:endParaRPr lang="en-IN" dirty="0">
              <a:solidFill>
                <a:srgbClr val="04617B">
                  <a:shade val="90000"/>
                </a:srgbClr>
              </a:solidFill>
            </a:endParaRPr>
          </a:p>
        </p:txBody>
      </p:sp>
      <p:sp>
        <p:nvSpPr>
          <p:cNvPr id="7" name="Title 1"/>
          <p:cNvSpPr txBox="1">
            <a:spLocks/>
          </p:cNvSpPr>
          <p:nvPr/>
        </p:nvSpPr>
        <p:spPr>
          <a:xfrm>
            <a:off x="139868" y="366662"/>
            <a:ext cx="9068697" cy="892019"/>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smtClean="0">
                <a:solidFill>
                  <a:srgbClr val="A50021"/>
                </a:solidFill>
                <a:latin typeface="Times New Roman" pitchFamily="18" charset="0"/>
                <a:cs typeface="Times New Roman" pitchFamily="18" charset="0"/>
              </a:rPr>
              <a:t>Illustration: Calculating </a:t>
            </a:r>
            <a:r>
              <a:rPr lang="el-GR" sz="3600" smtClean="0">
                <a:solidFill>
                  <a:srgbClr val="A50021"/>
                </a:solidFill>
                <a:latin typeface="Times New Roman" pitchFamily="18" charset="0"/>
                <a:cs typeface="Times New Roman" pitchFamily="18" charset="0"/>
              </a:rPr>
              <a:t>γ</a:t>
            </a:r>
            <a:r>
              <a:rPr lang="en-US" sz="3600" smtClean="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val="6848200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3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4589</TotalTime>
  <Words>7203</Words>
  <Application>Microsoft Office PowerPoint</Application>
  <PresentationFormat>Custom</PresentationFormat>
  <Paragraphs>2534</Paragraphs>
  <Slides>120</Slides>
  <Notes>0</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120</vt:i4>
      </vt:variant>
    </vt:vector>
  </HeadingPairs>
  <TitlesOfParts>
    <vt:vector size="132" baseType="lpstr">
      <vt:lpstr>Arial</vt:lpstr>
      <vt:lpstr>Calibri</vt:lpstr>
      <vt:lpstr>Cambria Math</vt:lpstr>
      <vt:lpstr>Constantia</vt:lpstr>
      <vt:lpstr>Tahoma</vt:lpstr>
      <vt:lpstr>Times New Roman</vt:lpstr>
      <vt:lpstr>Wingdings</vt:lpstr>
      <vt:lpstr>Wingdings 2</vt:lpstr>
      <vt:lpstr>Flow</vt:lpstr>
      <vt:lpstr>1_Flow</vt:lpstr>
      <vt:lpstr>3_Flow</vt:lpstr>
      <vt:lpstr>Document</vt:lpstr>
      <vt:lpstr>Data Analytics (CS3203N)</vt:lpstr>
      <vt:lpstr>An interesting fact..</vt:lpstr>
      <vt:lpstr>This presentation slides includes…</vt:lpstr>
      <vt:lpstr>Basic Concept</vt:lpstr>
      <vt:lpstr>Basic Concept</vt:lpstr>
      <vt:lpstr>Some Characteristics</vt:lpstr>
      <vt:lpstr>Decision Tree and Classification Task</vt:lpstr>
      <vt:lpstr>Decision Tree and Classification Task</vt:lpstr>
      <vt:lpstr>Decision Tree and Classification Task</vt:lpstr>
      <vt:lpstr>Decision Tree and Classification Task</vt:lpstr>
      <vt:lpstr>Definition of Decision Tree</vt:lpstr>
      <vt:lpstr>Building Decision Tree</vt:lpstr>
      <vt:lpstr>Built Decision Tree Algorithm</vt:lpstr>
      <vt:lpstr>Node Splitting in BuildDT Algorithm</vt:lpstr>
      <vt:lpstr>Node Splitting in BuildDT Algorithm</vt:lpstr>
      <vt:lpstr>Node Splitting in BuildDT Algorithm</vt:lpstr>
      <vt:lpstr>Node Splitting in BuildDT Algorithm</vt:lpstr>
      <vt:lpstr>Illustration : BuildDT Algorithm</vt:lpstr>
      <vt:lpstr>Illustration : BuildDT Algorithm</vt:lpstr>
      <vt:lpstr>Illustration : BuildDT Algorithm</vt:lpstr>
      <vt:lpstr>Illustration : BuildDT Algorithm</vt:lpstr>
      <vt:lpstr>Illustration : BuildDT Algorithm</vt:lpstr>
      <vt:lpstr>Concept of Entropy</vt:lpstr>
      <vt:lpstr>Concept of Entropy</vt:lpstr>
      <vt:lpstr>Concept of Entropy</vt:lpstr>
      <vt:lpstr>An Open Challenge!</vt:lpstr>
      <vt:lpstr>Entropy and its Meaning</vt:lpstr>
      <vt:lpstr>Entropy in Information Theory</vt:lpstr>
      <vt:lpstr>Measure of Information Content</vt:lpstr>
      <vt:lpstr>Measure of Information Content</vt:lpstr>
      <vt:lpstr>Definition of Entropy</vt:lpstr>
      <vt:lpstr>Entropy Calculation</vt:lpstr>
      <vt:lpstr>Approach 1: Brute-force search</vt:lpstr>
      <vt:lpstr>Approach 2: Clever approach</vt:lpstr>
      <vt:lpstr>PowerPoint Presentation</vt:lpstr>
      <vt:lpstr>Entropy in Messages</vt:lpstr>
      <vt:lpstr>Entropy in Messages</vt:lpstr>
      <vt:lpstr>Entropy in Messages</vt:lpstr>
      <vt:lpstr>Messages when (m≠2^n)</vt:lpstr>
      <vt:lpstr>Messages when (m≠2^n)</vt:lpstr>
      <vt:lpstr>Entropy of Messages when (m≠2^n)</vt:lpstr>
      <vt:lpstr>Entropy of Messages when (m≠2^n)</vt:lpstr>
      <vt:lpstr>Discriminating amongst m values (m≠2^n)</vt:lpstr>
      <vt:lpstr>Discriminating amongst m values (m≠2^n)</vt:lpstr>
      <vt:lpstr>Discriminating amongst m values (m≠2^n)</vt:lpstr>
      <vt:lpstr>Information Content</vt:lpstr>
      <vt:lpstr>Entropy Calculation</vt:lpstr>
      <vt:lpstr>Entropy of a Training Set</vt:lpstr>
      <vt:lpstr>Entropy of a Training Set</vt:lpstr>
      <vt:lpstr>Entropy of a training set</vt:lpstr>
      <vt:lpstr>PowerPoint Presentation</vt:lpstr>
      <vt:lpstr>Decision Tree Induction Techniques</vt:lpstr>
      <vt:lpstr>Algorithm ID3</vt:lpstr>
      <vt:lpstr>ID3: Decision Tree Induction Algorithms</vt:lpstr>
      <vt:lpstr>Algorithm ID3 </vt:lpstr>
      <vt:lpstr>Defining Information Gain</vt:lpstr>
      <vt:lpstr>Defining Information Gain</vt:lpstr>
      <vt:lpstr>Defining Information Gain</vt:lpstr>
      <vt:lpstr>Defining Information Gain</vt:lpstr>
      <vt:lpstr>Information Gain Calculation</vt:lpstr>
      <vt:lpstr>Information Gain Calculation</vt:lpstr>
      <vt:lpstr>Calculating Information Gain</vt:lpstr>
      <vt:lpstr>Calculating Information Gain</vt:lpstr>
      <vt:lpstr>Information Gains for Different Attributes</vt:lpstr>
      <vt:lpstr>Decision Tree Induction : ID3 Way</vt:lpstr>
      <vt:lpstr>Decision Tree Induction : ID3 Way</vt:lpstr>
      <vt:lpstr>Frequency Table : Calculating α</vt:lpstr>
      <vt:lpstr>Frequency Table : Calculating α</vt:lpstr>
      <vt:lpstr>Calculation of α using Frequency Table</vt:lpstr>
      <vt:lpstr>Calculation of α using Frequency Table</vt:lpstr>
      <vt:lpstr>Proof of Equivalence</vt:lpstr>
      <vt:lpstr>Proof of Equivalence </vt:lpstr>
      <vt:lpstr>Proof of Equivalence</vt:lpstr>
      <vt:lpstr>Limiting Values of Information Gain</vt:lpstr>
      <vt:lpstr>Limiting Values of Information Gain</vt:lpstr>
      <vt:lpstr>Limiting values of Information Gain</vt:lpstr>
      <vt:lpstr>Splitting of Continuous Attribute Values</vt:lpstr>
      <vt:lpstr>Splitting of Continuous attribute values</vt:lpstr>
      <vt:lpstr>Algorithm CART</vt:lpstr>
      <vt:lpstr>CART Algorithm</vt:lpstr>
      <vt:lpstr>Gini Index of Diversity</vt:lpstr>
      <vt:lpstr>Gini Index of Diversity</vt:lpstr>
      <vt:lpstr>Gini Index of Diversity</vt:lpstr>
      <vt:lpstr>Gini Index of Diversity  and CART</vt:lpstr>
      <vt:lpstr>n-ary Attribute Values to Binary Splitting</vt:lpstr>
      <vt:lpstr>n-ary Attribute Values to Binary Splitting</vt:lpstr>
      <vt:lpstr>n-ary Attribute Values to Binary Splitting</vt:lpstr>
      <vt:lpstr>n-ary Attribute Values to Binary Splitting</vt:lpstr>
      <vt:lpstr>CART Algorithm : Illustration</vt:lpstr>
      <vt:lpstr>CART Algorithm : Illustration</vt:lpstr>
      <vt:lpstr>CART Algorithm : Illustration</vt:lpstr>
      <vt:lpstr>CART Algorithm : Illustration</vt:lpstr>
      <vt:lpstr>CART Algorithm : Illustration</vt:lpstr>
      <vt:lpstr>CART Algorithm : Illustration</vt:lpstr>
      <vt:lpstr>Calculating γ using Frequency Table</vt:lpstr>
      <vt:lpstr>Calculating γ using Frequency Table</vt:lpstr>
      <vt:lpstr>Illustration: Calculating γ using Frequency Table</vt:lpstr>
      <vt:lpstr>Illustration: Calculating γ using Frequency Table</vt:lpstr>
      <vt:lpstr>PowerPoint Presentation</vt:lpstr>
      <vt:lpstr>Decision Trees with ID3 and CART Algorithms</vt:lpstr>
      <vt:lpstr>Algorithm C4.5</vt:lpstr>
      <vt:lpstr>Algorithm C 4.5 : Introduction</vt:lpstr>
      <vt:lpstr>Algorithm C4.5 : Introduction</vt:lpstr>
      <vt:lpstr>Algorithm: C 4.5 : Introduction</vt:lpstr>
      <vt:lpstr>Algorithm: C 4.5 : Introduction</vt:lpstr>
      <vt:lpstr>Algorithm: C 4.5 : Gain Ratio</vt:lpstr>
      <vt:lpstr>Physical Interpretation of E_A^∗(D)  </vt:lpstr>
      <vt:lpstr>Physical Interpretation of E_A^∗(D )</vt:lpstr>
      <vt:lpstr>Physical Interpretation of E_A^∗(D)  </vt:lpstr>
      <vt:lpstr>Physical Interpretation of E_A^∗(D)  </vt:lpstr>
      <vt:lpstr>Physical Interpretation of β(A,B)</vt:lpstr>
      <vt:lpstr>Calculation of β using Frequency Table</vt:lpstr>
      <vt:lpstr>Summary of Decision Tree Induction Algorithms</vt:lpstr>
      <vt:lpstr>Table 11.6</vt:lpstr>
      <vt:lpstr>PowerPoint Presentation</vt:lpstr>
      <vt:lpstr>PowerPoint Presentation</vt:lpstr>
      <vt:lpstr>Notes on Decision Tree Induction algorithms</vt:lpstr>
      <vt:lpstr>PowerPoint Presentation</vt:lpstr>
      <vt:lpstr>PowerPoint Presentation</vt:lpstr>
      <vt:lpstr>Reference</vt:lpstr>
    </vt:vector>
  </TitlesOfParts>
  <Company>by adguard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DCISM</cp:lastModifiedBy>
  <cp:revision>891</cp:revision>
  <dcterms:created xsi:type="dcterms:W3CDTF">2016-07-28T11:27:44Z</dcterms:created>
  <dcterms:modified xsi:type="dcterms:W3CDTF">2022-03-01T03:16:13Z</dcterms:modified>
</cp:coreProperties>
</file>